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92929">
              <a:alpha val="9254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52868" y="2542730"/>
            <a:ext cx="4704956" cy="3136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096000" y="2542743"/>
            <a:ext cx="4704969" cy="31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4441" y="778002"/>
            <a:ext cx="4103116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401" y="2180589"/>
            <a:ext cx="12031197" cy="361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2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42.png"/><Relationship Id="rId13" Type="http://schemas.openxmlformats.org/officeDocument/2006/relationships/image" Target="../media/image2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2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58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image" Target="../media/image67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70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67.png"/><Relationship Id="rId4" Type="http://schemas.openxmlformats.org/officeDocument/2006/relationships/image" Target="../media/image85.png"/><Relationship Id="rId5" Type="http://schemas.openxmlformats.org/officeDocument/2006/relationships/image" Target="../media/image86.jpg"/><Relationship Id="rId6" Type="http://schemas.openxmlformats.org/officeDocument/2006/relationships/image" Target="../media/image87.png"/><Relationship Id="rId7" Type="http://schemas.openxmlformats.org/officeDocument/2006/relationships/image" Target="../media/image79.png"/><Relationship Id="rId8" Type="http://schemas.openxmlformats.org/officeDocument/2006/relationships/image" Target="../media/image88.png"/><Relationship Id="rId9" Type="http://schemas.openxmlformats.org/officeDocument/2006/relationships/image" Target="../media/image70.png"/><Relationship Id="rId10" Type="http://schemas.openxmlformats.org/officeDocument/2006/relationships/image" Target="../media/image81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67.png"/><Relationship Id="rId5" Type="http://schemas.openxmlformats.org/officeDocument/2006/relationships/image" Target="../media/image94.png"/><Relationship Id="rId6" Type="http://schemas.openxmlformats.org/officeDocument/2006/relationships/image" Target="../media/image89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67.png"/><Relationship Id="rId4" Type="http://schemas.openxmlformats.org/officeDocument/2006/relationships/image" Target="../media/image103.png"/><Relationship Id="rId5" Type="http://schemas.openxmlformats.org/officeDocument/2006/relationships/image" Target="../media/image89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104.png"/><Relationship Id="rId9" Type="http://schemas.openxmlformats.org/officeDocument/2006/relationships/image" Target="../media/image98.png"/><Relationship Id="rId10" Type="http://schemas.openxmlformats.org/officeDocument/2006/relationships/image" Target="../media/image71.png"/><Relationship Id="rId11" Type="http://schemas.openxmlformats.org/officeDocument/2006/relationships/image" Target="../media/image105.jp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png"/><Relationship Id="rId4" Type="http://schemas.openxmlformats.org/officeDocument/2006/relationships/image" Target="../media/image67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78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71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g"/><Relationship Id="rId3" Type="http://schemas.openxmlformats.org/officeDocument/2006/relationships/image" Target="../media/image118.png"/><Relationship Id="rId4" Type="http://schemas.openxmlformats.org/officeDocument/2006/relationships/image" Target="../media/image67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95.png"/><Relationship Id="rId8" Type="http://schemas.openxmlformats.org/officeDocument/2006/relationships/image" Target="../media/image121.png"/><Relationship Id="rId9" Type="http://schemas.openxmlformats.org/officeDocument/2006/relationships/image" Target="../media/image80.png"/><Relationship Id="rId10" Type="http://schemas.openxmlformats.org/officeDocument/2006/relationships/image" Target="../media/image114.png"/><Relationship Id="rId11" Type="http://schemas.openxmlformats.org/officeDocument/2006/relationships/image" Target="../media/image7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67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95.png"/><Relationship Id="rId7" Type="http://schemas.openxmlformats.org/officeDocument/2006/relationships/image" Target="../media/image121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71.png"/><Relationship Id="rId11" Type="http://schemas.openxmlformats.org/officeDocument/2006/relationships/image" Target="../media/image129.jp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67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78.png"/><Relationship Id="rId10" Type="http://schemas.openxmlformats.org/officeDocument/2006/relationships/image" Target="../media/image138.png"/><Relationship Id="rId11" Type="http://schemas.openxmlformats.org/officeDocument/2006/relationships/image" Target="../media/image80.png"/><Relationship Id="rId12" Type="http://schemas.openxmlformats.org/officeDocument/2006/relationships/image" Target="../media/image128.png"/><Relationship Id="rId13" Type="http://schemas.openxmlformats.org/officeDocument/2006/relationships/image" Target="../media/image71.png"/><Relationship Id="rId14" Type="http://schemas.openxmlformats.org/officeDocument/2006/relationships/image" Target="../media/image139.jp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62.png"/><Relationship Id="rId18" Type="http://schemas.openxmlformats.org/officeDocument/2006/relationships/image" Target="../media/image2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jpg"/><Relationship Id="rId3" Type="http://schemas.openxmlformats.org/officeDocument/2006/relationships/image" Target="../media/image143.png"/><Relationship Id="rId4" Type="http://schemas.openxmlformats.org/officeDocument/2006/relationships/image" Target="../media/image67.png"/><Relationship Id="rId5" Type="http://schemas.openxmlformats.org/officeDocument/2006/relationships/image" Target="../media/image144.png"/><Relationship Id="rId6" Type="http://schemas.openxmlformats.org/officeDocument/2006/relationships/image" Target="../media/image126.png"/><Relationship Id="rId7" Type="http://schemas.openxmlformats.org/officeDocument/2006/relationships/image" Target="../media/image95.png"/><Relationship Id="rId8" Type="http://schemas.openxmlformats.org/officeDocument/2006/relationships/image" Target="../media/image138.png"/><Relationship Id="rId9" Type="http://schemas.openxmlformats.org/officeDocument/2006/relationships/image" Target="../media/image80.png"/><Relationship Id="rId10" Type="http://schemas.openxmlformats.org/officeDocument/2006/relationships/image" Target="../media/image145.png"/><Relationship Id="rId11" Type="http://schemas.openxmlformats.org/officeDocument/2006/relationships/image" Target="../media/image71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62.png"/><Relationship Id="rId15" Type="http://schemas.openxmlformats.org/officeDocument/2006/relationships/image" Target="../media/image2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2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jpg"/><Relationship Id="rId3" Type="http://schemas.openxmlformats.org/officeDocument/2006/relationships/image" Target="../media/image150.png"/><Relationship Id="rId4" Type="http://schemas.openxmlformats.org/officeDocument/2006/relationships/image" Target="../media/image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png"/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92929">
              <a:alpha val="9254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2986" y="2895473"/>
            <a:ext cx="23475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Slide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5636" y="0"/>
            <a:ext cx="5300853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2666" y="573403"/>
            <a:ext cx="8379333" cy="6284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62762" y="3465067"/>
            <a:ext cx="2191385" cy="15265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065" marR="5080">
              <a:lnSpc>
                <a:spcPct val="91500"/>
              </a:lnSpc>
              <a:spcBef>
                <a:spcPts val="345"/>
              </a:spcBef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NW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dirty="0" sz="2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College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Bond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Signage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Unveiling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April 14,</a:t>
            </a:r>
            <a:r>
              <a:rPr dirty="0" sz="24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5" name="object 15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5967" y="5350002"/>
            <a:ext cx="4343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66815"/>
          </a:xfrm>
          <a:custGeom>
            <a:avLst/>
            <a:gdLst/>
            <a:ahLst/>
            <a:cxnLst/>
            <a:rect l="l" t="t" r="r" b="b"/>
            <a:pathLst>
              <a:path w="12192000" h="6266815">
                <a:moveTo>
                  <a:pt x="0" y="6266795"/>
                </a:moveTo>
                <a:lnTo>
                  <a:pt x="12191999" y="6266795"/>
                </a:lnTo>
                <a:lnTo>
                  <a:pt x="12191999" y="0"/>
                </a:lnTo>
                <a:lnTo>
                  <a:pt x="0" y="0"/>
                </a:lnTo>
                <a:lnTo>
                  <a:pt x="0" y="6266795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21170"/>
          </a:xfrm>
          <a:custGeom>
            <a:avLst/>
            <a:gdLst/>
            <a:ahLst/>
            <a:cxnLst/>
            <a:rect l="l" t="t" r="r" b="b"/>
            <a:pathLst>
              <a:path w="12192000" h="6821170">
                <a:moveTo>
                  <a:pt x="0" y="6820769"/>
                </a:moveTo>
                <a:lnTo>
                  <a:pt x="12191999" y="6820769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82314" y="531209"/>
            <a:ext cx="8409686" cy="630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91362" y="3465067"/>
            <a:ext cx="1736725" cy="15265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3970" marR="8255" indent="-1905">
              <a:lnSpc>
                <a:spcPct val="91500"/>
              </a:lnSpc>
              <a:spcBef>
                <a:spcPts val="34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Davenport</a:t>
            </a:r>
            <a:r>
              <a:rPr dirty="0" sz="2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2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Signage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Unveiling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April 14,</a:t>
            </a:r>
            <a:r>
              <a:rPr dirty="0" sz="2400" spc="-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5" name="object 15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05967" y="5350002"/>
            <a:ext cx="4343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96970" y="486788"/>
            <a:ext cx="8495030" cy="637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1174" y="3465067"/>
            <a:ext cx="1695450" cy="18840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 marL="74930" marR="67945" indent="-3175">
              <a:lnSpc>
                <a:spcPts val="2640"/>
              </a:lnSpc>
              <a:spcBef>
                <a:spcPts val="385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CAFÉ Golf  </a:t>
            </a:r>
            <a:r>
              <a:rPr dirty="0" sz="2400" spc="-20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ournam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sz="2400" spc="-15" b="0">
                <a:solidFill>
                  <a:srgbClr val="FFFFFF"/>
                </a:solidFill>
                <a:latin typeface="Calibri Light"/>
                <a:cs typeface="Calibri Light"/>
              </a:rPr>
              <a:t>May </a:t>
            </a:r>
            <a:r>
              <a:rPr dirty="0" sz="2400" b="0">
                <a:solidFill>
                  <a:srgbClr val="FFFFFF"/>
                </a:solidFill>
                <a:latin typeface="Calibri Light"/>
                <a:cs typeface="Calibri Light"/>
              </a:rPr>
              <a:t>02,</a:t>
            </a:r>
            <a:r>
              <a:rPr dirty="0" sz="2400" spc="-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  <a:p>
            <a:pPr algn="ctr" marL="635">
              <a:lnSpc>
                <a:spcPts val="2305"/>
              </a:lnSpc>
              <a:spcBef>
                <a:spcPts val="845"/>
              </a:spcBef>
            </a:pPr>
            <a:r>
              <a:rPr dirty="0" sz="2000" spc="-20" b="0">
                <a:solidFill>
                  <a:srgbClr val="FFFFFF"/>
                </a:solidFill>
                <a:latin typeface="Calibri Light"/>
                <a:cs typeface="Calibri Light"/>
              </a:rPr>
              <a:t>PROCEDEO</a:t>
            </a:r>
            <a:r>
              <a:rPr dirty="0" sz="2000" spc="-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000" spc="-5" b="0">
                <a:solidFill>
                  <a:srgbClr val="FFFFFF"/>
                </a:solidFill>
                <a:latin typeface="Calibri Light"/>
                <a:cs typeface="Calibri Light"/>
              </a:rPr>
              <a:t>Title</a:t>
            </a:r>
            <a:endParaRPr sz="2000">
              <a:latin typeface="Calibri Light"/>
              <a:cs typeface="Calibri Light"/>
            </a:endParaRPr>
          </a:p>
          <a:p>
            <a:pPr algn="ctr">
              <a:lnSpc>
                <a:spcPts val="2305"/>
              </a:lnSpc>
            </a:pPr>
            <a:r>
              <a:rPr dirty="0" sz="2000" spc="-15" b="0">
                <a:solidFill>
                  <a:srgbClr val="FFFFFF"/>
                </a:solidFill>
                <a:latin typeface="Calibri Light"/>
                <a:cs typeface="Calibri Light"/>
              </a:rPr>
              <a:t>Sponsor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5" name="object 15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56278" y="531238"/>
            <a:ext cx="8435721" cy="6326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05967" y="5299328"/>
            <a:ext cx="434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0006" y="3465067"/>
            <a:ext cx="2094864" cy="15265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90500" marR="179705" indent="-3175">
              <a:lnSpc>
                <a:spcPct val="91500"/>
              </a:lnSpc>
              <a:spcBef>
                <a:spcPts val="34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District-wide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Furniture</a:t>
            </a:r>
            <a:r>
              <a:rPr dirty="0" sz="2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Fair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Expo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May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06-07,</a:t>
            </a:r>
            <a:r>
              <a:rPr dirty="0" sz="2400" spc="-4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6" name="object 16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3351" y="2705100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80">
                <a:moveTo>
                  <a:pt x="0" y="335279"/>
                </a:moveTo>
                <a:lnTo>
                  <a:pt x="1722374" y="335279"/>
                </a:lnTo>
                <a:lnTo>
                  <a:pt x="172237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3351" y="3040379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79"/>
                </a:moveTo>
                <a:lnTo>
                  <a:pt x="1722374" y="335279"/>
                </a:lnTo>
                <a:lnTo>
                  <a:pt x="172237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83351" y="3375659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79"/>
                </a:moveTo>
                <a:lnTo>
                  <a:pt x="1722374" y="335279"/>
                </a:lnTo>
                <a:lnTo>
                  <a:pt x="172237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83351" y="3898519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79"/>
                </a:moveTo>
                <a:lnTo>
                  <a:pt x="1722374" y="335279"/>
                </a:lnTo>
                <a:lnTo>
                  <a:pt x="1722374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83351" y="4233798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80"/>
                </a:moveTo>
                <a:lnTo>
                  <a:pt x="1722374" y="335280"/>
                </a:lnTo>
                <a:lnTo>
                  <a:pt x="172237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83351" y="4569078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80"/>
                </a:moveTo>
                <a:lnTo>
                  <a:pt x="1722374" y="335280"/>
                </a:lnTo>
                <a:lnTo>
                  <a:pt x="172237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83351" y="4904359"/>
            <a:ext cx="1722755" cy="335280"/>
          </a:xfrm>
          <a:custGeom>
            <a:avLst/>
            <a:gdLst/>
            <a:ahLst/>
            <a:cxnLst/>
            <a:rect l="l" t="t" r="r" b="b"/>
            <a:pathLst>
              <a:path w="1722754" h="335279">
                <a:moveTo>
                  <a:pt x="0" y="335280"/>
                </a:moveTo>
                <a:lnTo>
                  <a:pt x="1722374" y="335280"/>
                </a:lnTo>
                <a:lnTo>
                  <a:pt x="1722374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83351" y="5239677"/>
            <a:ext cx="1722755" cy="537845"/>
          </a:xfrm>
          <a:custGeom>
            <a:avLst/>
            <a:gdLst/>
            <a:ahLst/>
            <a:cxnLst/>
            <a:rect l="l" t="t" r="r" b="b"/>
            <a:pathLst>
              <a:path w="1722754" h="537845">
                <a:moveTo>
                  <a:pt x="0" y="537489"/>
                </a:moveTo>
                <a:lnTo>
                  <a:pt x="1722374" y="537489"/>
                </a:lnTo>
                <a:lnTo>
                  <a:pt x="1722374" y="0"/>
                </a:lnTo>
                <a:lnTo>
                  <a:pt x="0" y="0"/>
                </a:lnTo>
                <a:lnTo>
                  <a:pt x="0" y="53748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62700" y="2683764"/>
            <a:ext cx="1344168" cy="454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62700" y="3354323"/>
            <a:ext cx="1344168" cy="454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66332" y="3877055"/>
            <a:ext cx="1240536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66332" y="4212335"/>
            <a:ext cx="1240536" cy="454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62700" y="4547615"/>
            <a:ext cx="1344168" cy="454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25411" y="4882896"/>
            <a:ext cx="981456" cy="454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83223" y="5250167"/>
            <a:ext cx="1723644" cy="621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0401" y="2180589"/>
          <a:ext cx="7654290" cy="3611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3854"/>
                <a:gridCol w="1722120"/>
                <a:gridCol w="1722120"/>
              </a:tblGrid>
              <a:tr h="518159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Managed</a:t>
                      </a:r>
                      <a:r>
                        <a:rPr dirty="0" sz="140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PROCEDEO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40"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Facilities/Renovations 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Projects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378,955,000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378,955,000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35">
                          <a:latin typeface="Calibri"/>
                          <a:cs typeface="Calibri"/>
                        </a:rPr>
                        <a:t>Interest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Earned 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477,502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477,502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r" marR="330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Canutillo</a:t>
                      </a:r>
                      <a:r>
                        <a:rPr dirty="0" sz="16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ISD</a:t>
                      </a:r>
                      <a:r>
                        <a:rPr dirty="0" sz="16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r>
                        <a:rPr dirty="0" sz="16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Bond</a:t>
                      </a:r>
                      <a:r>
                        <a:rPr dirty="0" sz="16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dirty="0" sz="16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379,432,502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379,432,502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873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28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0">
                          <a:latin typeface="Calibri"/>
                          <a:cs typeface="Calibri"/>
                        </a:rPr>
                        <a:t>Encumbered 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27,652,484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Amount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Paid 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23,173,069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15">
                          <a:latin typeface="Calibri"/>
                          <a:cs typeface="Calibri"/>
                        </a:rPr>
                        <a:t>Forecasted 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Commitments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8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328,129,447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600" spc="-35">
                          <a:latin typeface="Calibri"/>
                          <a:cs typeface="Calibri"/>
                        </a:rPr>
                        <a:t>Interest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Earned 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Date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9209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600" spc="-1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477,502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000" spc="-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2200" spc="-1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379,432,502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0501883" y="3372611"/>
            <a:ext cx="990612" cy="1560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46492" y="2575560"/>
            <a:ext cx="3176016" cy="3336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31982" y="3401821"/>
            <a:ext cx="908685" cy="1498600"/>
          </a:xfrm>
          <a:custGeom>
            <a:avLst/>
            <a:gdLst/>
            <a:ahLst/>
            <a:cxnLst/>
            <a:rect l="l" t="t" r="r" b="b"/>
            <a:pathLst>
              <a:path w="908684" h="1498600">
                <a:moveTo>
                  <a:pt x="693674" y="0"/>
                </a:moveTo>
                <a:lnTo>
                  <a:pt x="0" y="400557"/>
                </a:lnTo>
                <a:lnTo>
                  <a:pt x="23426" y="444207"/>
                </a:lnTo>
                <a:lnTo>
                  <a:pt x="43980" y="488912"/>
                </a:lnTo>
                <a:lnTo>
                  <a:pt x="61659" y="534536"/>
                </a:lnTo>
                <a:lnTo>
                  <a:pt x="76455" y="580945"/>
                </a:lnTo>
                <a:lnTo>
                  <a:pt x="88366" y="628003"/>
                </a:lnTo>
                <a:lnTo>
                  <a:pt x="97384" y="675574"/>
                </a:lnTo>
                <a:lnTo>
                  <a:pt x="103507" y="723523"/>
                </a:lnTo>
                <a:lnTo>
                  <a:pt x="106727" y="771715"/>
                </a:lnTo>
                <a:lnTo>
                  <a:pt x="107041" y="820014"/>
                </a:lnTo>
                <a:lnTo>
                  <a:pt x="104443" y="868285"/>
                </a:lnTo>
                <a:lnTo>
                  <a:pt x="98929" y="916392"/>
                </a:lnTo>
                <a:lnTo>
                  <a:pt x="90493" y="964199"/>
                </a:lnTo>
                <a:lnTo>
                  <a:pt x="79130" y="1011573"/>
                </a:lnTo>
                <a:lnTo>
                  <a:pt x="64836" y="1058376"/>
                </a:lnTo>
                <a:lnTo>
                  <a:pt x="47605" y="1104474"/>
                </a:lnTo>
                <a:lnTo>
                  <a:pt x="27432" y="1149730"/>
                </a:lnTo>
                <a:lnTo>
                  <a:pt x="748665" y="1498345"/>
                </a:lnTo>
                <a:lnTo>
                  <a:pt x="769574" y="1453316"/>
                </a:lnTo>
                <a:lnTo>
                  <a:pt x="789010" y="1407833"/>
                </a:lnTo>
                <a:lnTo>
                  <a:pt x="806976" y="1361930"/>
                </a:lnTo>
                <a:lnTo>
                  <a:pt x="823473" y="1315641"/>
                </a:lnTo>
                <a:lnTo>
                  <a:pt x="838501" y="1269000"/>
                </a:lnTo>
                <a:lnTo>
                  <a:pt x="852061" y="1222041"/>
                </a:lnTo>
                <a:lnTo>
                  <a:pt x="864156" y="1174796"/>
                </a:lnTo>
                <a:lnTo>
                  <a:pt x="874785" y="1127301"/>
                </a:lnTo>
                <a:lnTo>
                  <a:pt x="883952" y="1079589"/>
                </a:lnTo>
                <a:lnTo>
                  <a:pt x="891656" y="1031693"/>
                </a:lnTo>
                <a:lnTo>
                  <a:pt x="897898" y="983648"/>
                </a:lnTo>
                <a:lnTo>
                  <a:pt x="902682" y="935487"/>
                </a:lnTo>
                <a:lnTo>
                  <a:pt x="906006" y="887244"/>
                </a:lnTo>
                <a:lnTo>
                  <a:pt x="907873" y="838953"/>
                </a:lnTo>
                <a:lnTo>
                  <a:pt x="908284" y="790648"/>
                </a:lnTo>
                <a:lnTo>
                  <a:pt x="907240" y="742362"/>
                </a:lnTo>
                <a:lnTo>
                  <a:pt x="904742" y="694129"/>
                </a:lnTo>
                <a:lnTo>
                  <a:pt x="900792" y="645984"/>
                </a:lnTo>
                <a:lnTo>
                  <a:pt x="895391" y="597959"/>
                </a:lnTo>
                <a:lnTo>
                  <a:pt x="888539" y="550088"/>
                </a:lnTo>
                <a:lnTo>
                  <a:pt x="880239" y="502406"/>
                </a:lnTo>
                <a:lnTo>
                  <a:pt x="870492" y="454946"/>
                </a:lnTo>
                <a:lnTo>
                  <a:pt x="859298" y="407743"/>
                </a:lnTo>
                <a:lnTo>
                  <a:pt x="846659" y="360828"/>
                </a:lnTo>
                <a:lnTo>
                  <a:pt x="832576" y="314238"/>
                </a:lnTo>
                <a:lnTo>
                  <a:pt x="817051" y="268004"/>
                </a:lnTo>
                <a:lnTo>
                  <a:pt x="800084" y="222162"/>
                </a:lnTo>
                <a:lnTo>
                  <a:pt x="781677" y="176745"/>
                </a:lnTo>
                <a:lnTo>
                  <a:pt x="761832" y="131786"/>
                </a:lnTo>
                <a:lnTo>
                  <a:pt x="740548" y="87320"/>
                </a:lnTo>
                <a:lnTo>
                  <a:pt x="717828" y="43379"/>
                </a:lnTo>
                <a:lnTo>
                  <a:pt x="69367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531982" y="3401821"/>
            <a:ext cx="908685" cy="1498600"/>
          </a:xfrm>
          <a:custGeom>
            <a:avLst/>
            <a:gdLst/>
            <a:ahLst/>
            <a:cxnLst/>
            <a:rect l="l" t="t" r="r" b="b"/>
            <a:pathLst>
              <a:path w="908684" h="1498600">
                <a:moveTo>
                  <a:pt x="693674" y="0"/>
                </a:moveTo>
                <a:lnTo>
                  <a:pt x="717828" y="43379"/>
                </a:lnTo>
                <a:lnTo>
                  <a:pt x="740548" y="87320"/>
                </a:lnTo>
                <a:lnTo>
                  <a:pt x="761832" y="131786"/>
                </a:lnTo>
                <a:lnTo>
                  <a:pt x="781677" y="176745"/>
                </a:lnTo>
                <a:lnTo>
                  <a:pt x="800084" y="222162"/>
                </a:lnTo>
                <a:lnTo>
                  <a:pt x="817051" y="268004"/>
                </a:lnTo>
                <a:lnTo>
                  <a:pt x="832576" y="314238"/>
                </a:lnTo>
                <a:lnTo>
                  <a:pt x="846659" y="360828"/>
                </a:lnTo>
                <a:lnTo>
                  <a:pt x="859298" y="407743"/>
                </a:lnTo>
                <a:lnTo>
                  <a:pt x="870492" y="454946"/>
                </a:lnTo>
                <a:lnTo>
                  <a:pt x="880239" y="502406"/>
                </a:lnTo>
                <a:lnTo>
                  <a:pt x="888539" y="550088"/>
                </a:lnTo>
                <a:lnTo>
                  <a:pt x="895391" y="597959"/>
                </a:lnTo>
                <a:lnTo>
                  <a:pt x="900792" y="645984"/>
                </a:lnTo>
                <a:lnTo>
                  <a:pt x="904742" y="694129"/>
                </a:lnTo>
                <a:lnTo>
                  <a:pt x="907240" y="742362"/>
                </a:lnTo>
                <a:lnTo>
                  <a:pt x="908284" y="790648"/>
                </a:lnTo>
                <a:lnTo>
                  <a:pt x="907873" y="838953"/>
                </a:lnTo>
                <a:lnTo>
                  <a:pt x="906006" y="887244"/>
                </a:lnTo>
                <a:lnTo>
                  <a:pt x="902682" y="935487"/>
                </a:lnTo>
                <a:lnTo>
                  <a:pt x="897898" y="983648"/>
                </a:lnTo>
                <a:lnTo>
                  <a:pt x="891656" y="1031693"/>
                </a:lnTo>
                <a:lnTo>
                  <a:pt x="883952" y="1079589"/>
                </a:lnTo>
                <a:lnTo>
                  <a:pt x="874785" y="1127301"/>
                </a:lnTo>
                <a:lnTo>
                  <a:pt x="864156" y="1174796"/>
                </a:lnTo>
                <a:lnTo>
                  <a:pt x="852061" y="1222041"/>
                </a:lnTo>
                <a:lnTo>
                  <a:pt x="838501" y="1269000"/>
                </a:lnTo>
                <a:lnTo>
                  <a:pt x="823473" y="1315641"/>
                </a:lnTo>
                <a:lnTo>
                  <a:pt x="806976" y="1361930"/>
                </a:lnTo>
                <a:lnTo>
                  <a:pt x="789010" y="1407833"/>
                </a:lnTo>
                <a:lnTo>
                  <a:pt x="769574" y="1453316"/>
                </a:lnTo>
                <a:lnTo>
                  <a:pt x="748665" y="1498345"/>
                </a:lnTo>
                <a:lnTo>
                  <a:pt x="27432" y="1149730"/>
                </a:lnTo>
                <a:lnTo>
                  <a:pt x="47605" y="1104474"/>
                </a:lnTo>
                <a:lnTo>
                  <a:pt x="64836" y="1058376"/>
                </a:lnTo>
                <a:lnTo>
                  <a:pt x="79130" y="1011573"/>
                </a:lnTo>
                <a:lnTo>
                  <a:pt x="90493" y="964199"/>
                </a:lnTo>
                <a:lnTo>
                  <a:pt x="98929" y="916392"/>
                </a:lnTo>
                <a:lnTo>
                  <a:pt x="104443" y="868285"/>
                </a:lnTo>
                <a:lnTo>
                  <a:pt x="107041" y="820014"/>
                </a:lnTo>
                <a:lnTo>
                  <a:pt x="106727" y="771715"/>
                </a:lnTo>
                <a:lnTo>
                  <a:pt x="103507" y="723523"/>
                </a:lnTo>
                <a:lnTo>
                  <a:pt x="97384" y="675574"/>
                </a:lnTo>
                <a:lnTo>
                  <a:pt x="88366" y="628003"/>
                </a:lnTo>
                <a:lnTo>
                  <a:pt x="76455" y="580945"/>
                </a:lnTo>
                <a:lnTo>
                  <a:pt x="61659" y="534536"/>
                </a:lnTo>
                <a:lnTo>
                  <a:pt x="43980" y="488912"/>
                </a:lnTo>
                <a:lnTo>
                  <a:pt x="23426" y="444207"/>
                </a:lnTo>
                <a:lnTo>
                  <a:pt x="0" y="400557"/>
                </a:lnTo>
                <a:lnTo>
                  <a:pt x="693674" y="0"/>
                </a:lnTo>
                <a:close/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787771" y="2621195"/>
            <a:ext cx="3044825" cy="3200400"/>
          </a:xfrm>
          <a:custGeom>
            <a:avLst/>
            <a:gdLst/>
            <a:ahLst/>
            <a:cxnLst/>
            <a:rect l="l" t="t" r="r" b="b"/>
            <a:pathLst>
              <a:path w="3044825" h="3200400">
                <a:moveTo>
                  <a:pt x="1891333" y="3175000"/>
                </a:moveTo>
                <a:lnTo>
                  <a:pt x="1305776" y="3175000"/>
                </a:lnTo>
                <a:lnTo>
                  <a:pt x="1351070" y="3187700"/>
                </a:lnTo>
                <a:lnTo>
                  <a:pt x="1396418" y="3187700"/>
                </a:lnTo>
                <a:lnTo>
                  <a:pt x="1441796" y="3200400"/>
                </a:lnTo>
                <a:lnTo>
                  <a:pt x="1802678" y="3200400"/>
                </a:lnTo>
                <a:lnTo>
                  <a:pt x="1891333" y="3175000"/>
                </a:lnTo>
                <a:close/>
              </a:path>
              <a:path w="3044825" h="3200400">
                <a:moveTo>
                  <a:pt x="1898677" y="25400"/>
                </a:moveTo>
                <a:lnTo>
                  <a:pt x="1313120" y="25400"/>
                </a:lnTo>
                <a:lnTo>
                  <a:pt x="971114" y="127000"/>
                </a:lnTo>
                <a:lnTo>
                  <a:pt x="930219" y="152400"/>
                </a:lnTo>
                <a:lnTo>
                  <a:pt x="889825" y="165100"/>
                </a:lnTo>
                <a:lnTo>
                  <a:pt x="810646" y="215900"/>
                </a:lnTo>
                <a:lnTo>
                  <a:pt x="771913" y="228600"/>
                </a:lnTo>
                <a:lnTo>
                  <a:pt x="733787" y="254000"/>
                </a:lnTo>
                <a:lnTo>
                  <a:pt x="696295" y="279400"/>
                </a:lnTo>
                <a:lnTo>
                  <a:pt x="659462" y="304800"/>
                </a:lnTo>
                <a:lnTo>
                  <a:pt x="623315" y="330200"/>
                </a:lnTo>
                <a:lnTo>
                  <a:pt x="587880" y="368300"/>
                </a:lnTo>
                <a:lnTo>
                  <a:pt x="553185" y="393700"/>
                </a:lnTo>
                <a:lnTo>
                  <a:pt x="519256" y="419100"/>
                </a:lnTo>
                <a:lnTo>
                  <a:pt x="486118" y="457200"/>
                </a:lnTo>
                <a:lnTo>
                  <a:pt x="453799" y="482600"/>
                </a:lnTo>
                <a:lnTo>
                  <a:pt x="422325" y="520700"/>
                </a:lnTo>
                <a:lnTo>
                  <a:pt x="391723" y="558800"/>
                </a:lnTo>
                <a:lnTo>
                  <a:pt x="362018" y="584200"/>
                </a:lnTo>
                <a:lnTo>
                  <a:pt x="333238" y="622300"/>
                </a:lnTo>
                <a:lnTo>
                  <a:pt x="305409" y="660400"/>
                </a:lnTo>
                <a:lnTo>
                  <a:pt x="278557" y="698500"/>
                </a:lnTo>
                <a:lnTo>
                  <a:pt x="252710" y="736600"/>
                </a:lnTo>
                <a:lnTo>
                  <a:pt x="227892" y="787400"/>
                </a:lnTo>
                <a:lnTo>
                  <a:pt x="204132" y="825500"/>
                </a:lnTo>
                <a:lnTo>
                  <a:pt x="181455" y="863600"/>
                </a:lnTo>
                <a:lnTo>
                  <a:pt x="159888" y="901700"/>
                </a:lnTo>
                <a:lnTo>
                  <a:pt x="139595" y="952500"/>
                </a:lnTo>
                <a:lnTo>
                  <a:pt x="120719" y="990600"/>
                </a:lnTo>
                <a:lnTo>
                  <a:pt x="103250" y="1041400"/>
                </a:lnTo>
                <a:lnTo>
                  <a:pt x="87179" y="1079500"/>
                </a:lnTo>
                <a:lnTo>
                  <a:pt x="72497" y="1130300"/>
                </a:lnTo>
                <a:lnTo>
                  <a:pt x="59194" y="1168400"/>
                </a:lnTo>
                <a:lnTo>
                  <a:pt x="47261" y="1219200"/>
                </a:lnTo>
                <a:lnTo>
                  <a:pt x="36689" y="1257300"/>
                </a:lnTo>
                <a:lnTo>
                  <a:pt x="27468" y="1308100"/>
                </a:lnTo>
                <a:lnTo>
                  <a:pt x="19591" y="1358900"/>
                </a:lnTo>
                <a:lnTo>
                  <a:pt x="13046" y="1397000"/>
                </a:lnTo>
                <a:lnTo>
                  <a:pt x="3920" y="1485900"/>
                </a:lnTo>
                <a:lnTo>
                  <a:pt x="1320" y="1536700"/>
                </a:lnTo>
                <a:lnTo>
                  <a:pt x="16" y="1574800"/>
                </a:lnTo>
                <a:lnTo>
                  <a:pt x="0" y="1625600"/>
                </a:lnTo>
                <a:lnTo>
                  <a:pt x="1261" y="1676400"/>
                </a:lnTo>
                <a:lnTo>
                  <a:pt x="3791" y="1714500"/>
                </a:lnTo>
                <a:lnTo>
                  <a:pt x="7580" y="1765300"/>
                </a:lnTo>
                <a:lnTo>
                  <a:pt x="12620" y="1803400"/>
                </a:lnTo>
                <a:lnTo>
                  <a:pt x="18901" y="1854200"/>
                </a:lnTo>
                <a:lnTo>
                  <a:pt x="26414" y="1892300"/>
                </a:lnTo>
                <a:lnTo>
                  <a:pt x="35149" y="1943100"/>
                </a:lnTo>
                <a:lnTo>
                  <a:pt x="45097" y="1981200"/>
                </a:lnTo>
                <a:lnTo>
                  <a:pt x="56250" y="2019300"/>
                </a:lnTo>
                <a:lnTo>
                  <a:pt x="68597" y="2070100"/>
                </a:lnTo>
                <a:lnTo>
                  <a:pt x="82131" y="2108200"/>
                </a:lnTo>
                <a:lnTo>
                  <a:pt x="96840" y="2146300"/>
                </a:lnTo>
                <a:lnTo>
                  <a:pt x="112717" y="2197100"/>
                </a:lnTo>
                <a:lnTo>
                  <a:pt x="129752" y="2235200"/>
                </a:lnTo>
                <a:lnTo>
                  <a:pt x="147936" y="2273300"/>
                </a:lnTo>
                <a:lnTo>
                  <a:pt x="167259" y="2311400"/>
                </a:lnTo>
                <a:lnTo>
                  <a:pt x="187713" y="2362200"/>
                </a:lnTo>
                <a:lnTo>
                  <a:pt x="209287" y="2400300"/>
                </a:lnTo>
                <a:lnTo>
                  <a:pt x="231974" y="2438400"/>
                </a:lnTo>
                <a:lnTo>
                  <a:pt x="255763" y="2476500"/>
                </a:lnTo>
                <a:lnTo>
                  <a:pt x="280646" y="2514600"/>
                </a:lnTo>
                <a:lnTo>
                  <a:pt x="306613" y="2552700"/>
                </a:lnTo>
                <a:lnTo>
                  <a:pt x="333655" y="2578100"/>
                </a:lnTo>
                <a:lnTo>
                  <a:pt x="361762" y="2616200"/>
                </a:lnTo>
                <a:lnTo>
                  <a:pt x="390927" y="2654300"/>
                </a:lnTo>
                <a:lnTo>
                  <a:pt x="421138" y="2692400"/>
                </a:lnTo>
                <a:lnTo>
                  <a:pt x="452388" y="2717800"/>
                </a:lnTo>
                <a:lnTo>
                  <a:pt x="484666" y="2755900"/>
                </a:lnTo>
                <a:lnTo>
                  <a:pt x="517964" y="2781300"/>
                </a:lnTo>
                <a:lnTo>
                  <a:pt x="552273" y="2819400"/>
                </a:lnTo>
                <a:lnTo>
                  <a:pt x="587583" y="2844800"/>
                </a:lnTo>
                <a:lnTo>
                  <a:pt x="623884" y="2870200"/>
                </a:lnTo>
                <a:lnTo>
                  <a:pt x="661169" y="2895600"/>
                </a:lnTo>
                <a:lnTo>
                  <a:pt x="699427" y="2933700"/>
                </a:lnTo>
                <a:lnTo>
                  <a:pt x="738649" y="2959100"/>
                </a:lnTo>
                <a:lnTo>
                  <a:pt x="778826" y="2984500"/>
                </a:lnTo>
                <a:lnTo>
                  <a:pt x="819949" y="2997200"/>
                </a:lnTo>
                <a:lnTo>
                  <a:pt x="862009" y="3022600"/>
                </a:lnTo>
                <a:lnTo>
                  <a:pt x="948600" y="3073400"/>
                </a:lnTo>
                <a:lnTo>
                  <a:pt x="1036662" y="3098800"/>
                </a:lnTo>
                <a:lnTo>
                  <a:pt x="1081067" y="3124200"/>
                </a:lnTo>
                <a:lnTo>
                  <a:pt x="1260565" y="3175000"/>
                </a:lnTo>
                <a:lnTo>
                  <a:pt x="1935281" y="3175000"/>
                </a:lnTo>
                <a:lnTo>
                  <a:pt x="2191971" y="3098800"/>
                </a:lnTo>
                <a:lnTo>
                  <a:pt x="2233339" y="3073400"/>
                </a:lnTo>
                <a:lnTo>
                  <a:pt x="2274234" y="3060700"/>
                </a:lnTo>
                <a:lnTo>
                  <a:pt x="2314628" y="3035300"/>
                </a:lnTo>
                <a:lnTo>
                  <a:pt x="2354494" y="3022600"/>
                </a:lnTo>
                <a:lnTo>
                  <a:pt x="2432540" y="2971800"/>
                </a:lnTo>
                <a:lnTo>
                  <a:pt x="2470666" y="2946400"/>
                </a:lnTo>
                <a:lnTo>
                  <a:pt x="2508158" y="2921000"/>
                </a:lnTo>
                <a:lnTo>
                  <a:pt x="2544991" y="2895600"/>
                </a:lnTo>
                <a:lnTo>
                  <a:pt x="2581138" y="2870200"/>
                </a:lnTo>
                <a:lnTo>
                  <a:pt x="2616573" y="2844800"/>
                </a:lnTo>
                <a:lnTo>
                  <a:pt x="2651268" y="2819400"/>
                </a:lnTo>
                <a:lnTo>
                  <a:pt x="2685197" y="2781300"/>
                </a:lnTo>
                <a:lnTo>
                  <a:pt x="2718335" y="2755900"/>
                </a:lnTo>
                <a:lnTo>
                  <a:pt x="2750654" y="2717800"/>
                </a:lnTo>
                <a:lnTo>
                  <a:pt x="2782128" y="2692400"/>
                </a:lnTo>
                <a:lnTo>
                  <a:pt x="2812730" y="2654300"/>
                </a:lnTo>
                <a:lnTo>
                  <a:pt x="2842435" y="2616200"/>
                </a:lnTo>
                <a:lnTo>
                  <a:pt x="2871215" y="2578100"/>
                </a:lnTo>
                <a:lnTo>
                  <a:pt x="2899044" y="2540000"/>
                </a:lnTo>
                <a:lnTo>
                  <a:pt x="2925896" y="2501900"/>
                </a:lnTo>
                <a:lnTo>
                  <a:pt x="2951743" y="2463800"/>
                </a:lnTo>
                <a:lnTo>
                  <a:pt x="2976561" y="2425700"/>
                </a:lnTo>
                <a:lnTo>
                  <a:pt x="2992401" y="2400300"/>
                </a:lnTo>
                <a:lnTo>
                  <a:pt x="1506736" y="2400300"/>
                </a:lnTo>
                <a:lnTo>
                  <a:pt x="1461635" y="2387600"/>
                </a:lnTo>
                <a:lnTo>
                  <a:pt x="1417029" y="2387600"/>
                </a:lnTo>
                <a:lnTo>
                  <a:pt x="1329758" y="2362200"/>
                </a:lnTo>
                <a:lnTo>
                  <a:pt x="1287322" y="2336800"/>
                </a:lnTo>
                <a:lnTo>
                  <a:pt x="1245839" y="2324100"/>
                </a:lnTo>
                <a:lnTo>
                  <a:pt x="1205422" y="2298700"/>
                </a:lnTo>
                <a:lnTo>
                  <a:pt x="1166187" y="2273300"/>
                </a:lnTo>
                <a:lnTo>
                  <a:pt x="1128247" y="2247900"/>
                </a:lnTo>
                <a:lnTo>
                  <a:pt x="1091717" y="2222500"/>
                </a:lnTo>
                <a:lnTo>
                  <a:pt x="1056711" y="2197100"/>
                </a:lnTo>
                <a:lnTo>
                  <a:pt x="1023344" y="2159000"/>
                </a:lnTo>
                <a:lnTo>
                  <a:pt x="991731" y="2120900"/>
                </a:lnTo>
                <a:lnTo>
                  <a:pt x="961985" y="2082800"/>
                </a:lnTo>
                <a:lnTo>
                  <a:pt x="934220" y="2044700"/>
                </a:lnTo>
                <a:lnTo>
                  <a:pt x="908553" y="2006600"/>
                </a:lnTo>
                <a:lnTo>
                  <a:pt x="885417" y="1955800"/>
                </a:lnTo>
                <a:lnTo>
                  <a:pt x="865152" y="1917700"/>
                </a:lnTo>
                <a:lnTo>
                  <a:pt x="847727" y="1879600"/>
                </a:lnTo>
                <a:lnTo>
                  <a:pt x="833112" y="1828800"/>
                </a:lnTo>
                <a:lnTo>
                  <a:pt x="821275" y="1778000"/>
                </a:lnTo>
                <a:lnTo>
                  <a:pt x="812187" y="1739900"/>
                </a:lnTo>
                <a:lnTo>
                  <a:pt x="805815" y="1689100"/>
                </a:lnTo>
                <a:lnTo>
                  <a:pt x="802130" y="1651000"/>
                </a:lnTo>
                <a:lnTo>
                  <a:pt x="801101" y="1600200"/>
                </a:lnTo>
                <a:lnTo>
                  <a:pt x="802697" y="1549400"/>
                </a:lnTo>
                <a:lnTo>
                  <a:pt x="806887" y="1511300"/>
                </a:lnTo>
                <a:lnTo>
                  <a:pt x="813641" y="1460500"/>
                </a:lnTo>
                <a:lnTo>
                  <a:pt x="822927" y="1422400"/>
                </a:lnTo>
                <a:lnTo>
                  <a:pt x="834716" y="1371600"/>
                </a:lnTo>
                <a:lnTo>
                  <a:pt x="848976" y="1333500"/>
                </a:lnTo>
                <a:lnTo>
                  <a:pt x="865676" y="1295400"/>
                </a:lnTo>
                <a:lnTo>
                  <a:pt x="884787" y="1244600"/>
                </a:lnTo>
                <a:lnTo>
                  <a:pt x="906276" y="1206500"/>
                </a:lnTo>
                <a:lnTo>
                  <a:pt x="930114" y="1168400"/>
                </a:lnTo>
                <a:lnTo>
                  <a:pt x="956269" y="1130300"/>
                </a:lnTo>
                <a:lnTo>
                  <a:pt x="984711" y="1092200"/>
                </a:lnTo>
                <a:lnTo>
                  <a:pt x="1015410" y="1054100"/>
                </a:lnTo>
                <a:lnTo>
                  <a:pt x="1048334" y="1028700"/>
                </a:lnTo>
                <a:lnTo>
                  <a:pt x="1083452" y="990600"/>
                </a:lnTo>
                <a:lnTo>
                  <a:pt x="1120735" y="965200"/>
                </a:lnTo>
                <a:lnTo>
                  <a:pt x="1160150" y="939800"/>
                </a:lnTo>
                <a:lnTo>
                  <a:pt x="1201669" y="914400"/>
                </a:lnTo>
                <a:lnTo>
                  <a:pt x="1244662" y="889000"/>
                </a:lnTo>
                <a:lnTo>
                  <a:pt x="1288420" y="863600"/>
                </a:lnTo>
                <a:lnTo>
                  <a:pt x="1468809" y="812800"/>
                </a:lnTo>
                <a:lnTo>
                  <a:pt x="1514672" y="812800"/>
                </a:lnTo>
                <a:lnTo>
                  <a:pt x="1560613" y="800100"/>
                </a:lnTo>
                <a:lnTo>
                  <a:pt x="2989702" y="800100"/>
                </a:lnTo>
                <a:lnTo>
                  <a:pt x="2963677" y="762000"/>
                </a:lnTo>
                <a:lnTo>
                  <a:pt x="2936353" y="711200"/>
                </a:lnTo>
                <a:lnTo>
                  <a:pt x="2907759" y="673100"/>
                </a:lnTo>
                <a:lnTo>
                  <a:pt x="2877920" y="635000"/>
                </a:lnTo>
                <a:lnTo>
                  <a:pt x="2846864" y="596900"/>
                </a:lnTo>
                <a:lnTo>
                  <a:pt x="2814617" y="558800"/>
                </a:lnTo>
                <a:lnTo>
                  <a:pt x="2781208" y="520700"/>
                </a:lnTo>
                <a:lnTo>
                  <a:pt x="2746663" y="482600"/>
                </a:lnTo>
                <a:lnTo>
                  <a:pt x="2711010" y="444500"/>
                </a:lnTo>
                <a:lnTo>
                  <a:pt x="2674274" y="419100"/>
                </a:lnTo>
                <a:lnTo>
                  <a:pt x="2636485" y="381000"/>
                </a:lnTo>
                <a:lnTo>
                  <a:pt x="2597667" y="355600"/>
                </a:lnTo>
                <a:lnTo>
                  <a:pt x="2557850" y="317500"/>
                </a:lnTo>
                <a:lnTo>
                  <a:pt x="2517059" y="292100"/>
                </a:lnTo>
                <a:lnTo>
                  <a:pt x="2475322" y="266700"/>
                </a:lnTo>
                <a:lnTo>
                  <a:pt x="2432667" y="228600"/>
                </a:lnTo>
                <a:lnTo>
                  <a:pt x="2389119" y="203200"/>
                </a:lnTo>
                <a:lnTo>
                  <a:pt x="2344707" y="190500"/>
                </a:lnTo>
                <a:lnTo>
                  <a:pt x="2299457" y="165100"/>
                </a:lnTo>
                <a:lnTo>
                  <a:pt x="2255853" y="139700"/>
                </a:lnTo>
                <a:lnTo>
                  <a:pt x="2211956" y="127000"/>
                </a:lnTo>
                <a:lnTo>
                  <a:pt x="2167791" y="101600"/>
                </a:lnTo>
                <a:lnTo>
                  <a:pt x="1898677" y="25400"/>
                </a:lnTo>
                <a:close/>
              </a:path>
              <a:path w="3044825" h="3200400">
                <a:moveTo>
                  <a:pt x="2323460" y="1955800"/>
                </a:moveTo>
                <a:lnTo>
                  <a:pt x="2301231" y="1993900"/>
                </a:lnTo>
                <a:lnTo>
                  <a:pt x="2276588" y="2032000"/>
                </a:lnTo>
                <a:lnTo>
                  <a:pt x="2249617" y="2070100"/>
                </a:lnTo>
                <a:lnTo>
                  <a:pt x="2220403" y="2108200"/>
                </a:lnTo>
                <a:lnTo>
                  <a:pt x="2189030" y="2146300"/>
                </a:lnTo>
                <a:lnTo>
                  <a:pt x="2155585" y="2184400"/>
                </a:lnTo>
                <a:lnTo>
                  <a:pt x="2120152" y="2209800"/>
                </a:lnTo>
                <a:lnTo>
                  <a:pt x="2082818" y="2247900"/>
                </a:lnTo>
                <a:lnTo>
                  <a:pt x="2043667" y="2273300"/>
                </a:lnTo>
                <a:lnTo>
                  <a:pt x="2002785" y="2298700"/>
                </a:lnTo>
                <a:lnTo>
                  <a:pt x="1959791" y="2324100"/>
                </a:lnTo>
                <a:lnTo>
                  <a:pt x="1916035" y="2336800"/>
                </a:lnTo>
                <a:lnTo>
                  <a:pt x="1871629" y="2362200"/>
                </a:lnTo>
                <a:lnTo>
                  <a:pt x="1735659" y="2400300"/>
                </a:lnTo>
                <a:lnTo>
                  <a:pt x="2992401" y="2400300"/>
                </a:lnTo>
                <a:lnTo>
                  <a:pt x="3000321" y="2387600"/>
                </a:lnTo>
                <a:lnTo>
                  <a:pt x="3022998" y="2349500"/>
                </a:lnTo>
                <a:lnTo>
                  <a:pt x="3044566" y="2298700"/>
                </a:lnTo>
                <a:lnTo>
                  <a:pt x="2323460" y="1955800"/>
                </a:lnTo>
                <a:close/>
              </a:path>
              <a:path w="3044825" h="3200400">
                <a:moveTo>
                  <a:pt x="2989702" y="800100"/>
                </a:moveTo>
                <a:lnTo>
                  <a:pt x="1652268" y="800100"/>
                </a:lnTo>
                <a:lnTo>
                  <a:pt x="1697754" y="812800"/>
                </a:lnTo>
                <a:lnTo>
                  <a:pt x="1742860" y="812800"/>
                </a:lnTo>
                <a:lnTo>
                  <a:pt x="1917186" y="863600"/>
                </a:lnTo>
                <a:lnTo>
                  <a:pt x="1958670" y="889000"/>
                </a:lnTo>
                <a:lnTo>
                  <a:pt x="1999087" y="914400"/>
                </a:lnTo>
                <a:lnTo>
                  <a:pt x="2038322" y="927100"/>
                </a:lnTo>
                <a:lnTo>
                  <a:pt x="2076260" y="952500"/>
                </a:lnTo>
                <a:lnTo>
                  <a:pt x="2112787" y="990600"/>
                </a:lnTo>
                <a:lnTo>
                  <a:pt x="2147789" y="1016000"/>
                </a:lnTo>
                <a:lnTo>
                  <a:pt x="2181150" y="1054100"/>
                </a:lnTo>
                <a:lnTo>
                  <a:pt x="2212756" y="1079500"/>
                </a:lnTo>
                <a:lnTo>
                  <a:pt x="2242493" y="1117600"/>
                </a:lnTo>
                <a:lnTo>
                  <a:pt x="2270246" y="1168400"/>
                </a:lnTo>
                <a:lnTo>
                  <a:pt x="2295901" y="1206500"/>
                </a:lnTo>
                <a:lnTo>
                  <a:pt x="2989702" y="800100"/>
                </a:lnTo>
                <a:close/>
              </a:path>
              <a:path w="3044825" h="3200400">
                <a:moveTo>
                  <a:pt x="1808035" y="12700"/>
                </a:moveTo>
                <a:lnTo>
                  <a:pt x="1401775" y="12700"/>
                </a:lnTo>
                <a:lnTo>
                  <a:pt x="1357329" y="25400"/>
                </a:lnTo>
                <a:lnTo>
                  <a:pt x="1853383" y="25400"/>
                </a:lnTo>
                <a:lnTo>
                  <a:pt x="1808035" y="12700"/>
                </a:lnTo>
                <a:close/>
              </a:path>
              <a:path w="3044825" h="3200400">
                <a:moveTo>
                  <a:pt x="1717277" y="0"/>
                </a:moveTo>
                <a:lnTo>
                  <a:pt x="1491268" y="0"/>
                </a:lnTo>
                <a:lnTo>
                  <a:pt x="1446430" y="12700"/>
                </a:lnTo>
                <a:lnTo>
                  <a:pt x="1762657" y="12700"/>
                </a:lnTo>
                <a:lnTo>
                  <a:pt x="171727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87771" y="2617093"/>
            <a:ext cx="3044825" cy="3204845"/>
          </a:xfrm>
          <a:custGeom>
            <a:avLst/>
            <a:gdLst/>
            <a:ahLst/>
            <a:cxnLst/>
            <a:rect l="l" t="t" r="r" b="b"/>
            <a:pathLst>
              <a:path w="3044825" h="3204845">
                <a:moveTo>
                  <a:pt x="3044566" y="2299457"/>
                </a:moveTo>
                <a:lnTo>
                  <a:pt x="3022998" y="2342448"/>
                </a:lnTo>
                <a:lnTo>
                  <a:pt x="3000321" y="2384513"/>
                </a:lnTo>
                <a:lnTo>
                  <a:pt x="2976561" y="2425640"/>
                </a:lnTo>
                <a:lnTo>
                  <a:pt x="2951743" y="2465822"/>
                </a:lnTo>
                <a:lnTo>
                  <a:pt x="2925896" y="2505048"/>
                </a:lnTo>
                <a:lnTo>
                  <a:pt x="2899044" y="2543309"/>
                </a:lnTo>
                <a:lnTo>
                  <a:pt x="2871215" y="2580597"/>
                </a:lnTo>
                <a:lnTo>
                  <a:pt x="2842435" y="2616902"/>
                </a:lnTo>
                <a:lnTo>
                  <a:pt x="2812730" y="2652214"/>
                </a:lnTo>
                <a:lnTo>
                  <a:pt x="2782128" y="2686526"/>
                </a:lnTo>
                <a:lnTo>
                  <a:pt x="2750654" y="2719826"/>
                </a:lnTo>
                <a:lnTo>
                  <a:pt x="2718335" y="2752107"/>
                </a:lnTo>
                <a:lnTo>
                  <a:pt x="2685197" y="2783359"/>
                </a:lnTo>
                <a:lnTo>
                  <a:pt x="2651268" y="2813572"/>
                </a:lnTo>
                <a:lnTo>
                  <a:pt x="2616573" y="2842738"/>
                </a:lnTo>
                <a:lnTo>
                  <a:pt x="2581138" y="2870847"/>
                </a:lnTo>
                <a:lnTo>
                  <a:pt x="2544991" y="2897890"/>
                </a:lnTo>
                <a:lnTo>
                  <a:pt x="2508158" y="2923858"/>
                </a:lnTo>
                <a:lnTo>
                  <a:pt x="2470666" y="2948742"/>
                </a:lnTo>
                <a:lnTo>
                  <a:pt x="2432540" y="2972532"/>
                </a:lnTo>
                <a:lnTo>
                  <a:pt x="2393807" y="2995220"/>
                </a:lnTo>
                <a:lnTo>
                  <a:pt x="2354494" y="3016795"/>
                </a:lnTo>
                <a:lnTo>
                  <a:pt x="2314628" y="3037249"/>
                </a:lnTo>
                <a:lnTo>
                  <a:pt x="2274234" y="3056573"/>
                </a:lnTo>
                <a:lnTo>
                  <a:pt x="2233339" y="3074756"/>
                </a:lnTo>
                <a:lnTo>
                  <a:pt x="2191971" y="3091791"/>
                </a:lnTo>
                <a:lnTo>
                  <a:pt x="2150154" y="3107668"/>
                </a:lnTo>
                <a:lnTo>
                  <a:pt x="2107916" y="3122378"/>
                </a:lnTo>
                <a:lnTo>
                  <a:pt x="2065283" y="3135911"/>
                </a:lnTo>
                <a:lnTo>
                  <a:pt x="2022282" y="3148258"/>
                </a:lnTo>
                <a:lnTo>
                  <a:pt x="1978939" y="3159410"/>
                </a:lnTo>
                <a:lnTo>
                  <a:pt x="1935281" y="3169358"/>
                </a:lnTo>
                <a:lnTo>
                  <a:pt x="1891333" y="3178092"/>
                </a:lnTo>
                <a:lnTo>
                  <a:pt x="1847124" y="3185604"/>
                </a:lnTo>
                <a:lnTo>
                  <a:pt x="1802678" y="3191884"/>
                </a:lnTo>
                <a:lnTo>
                  <a:pt x="1758023" y="3196923"/>
                </a:lnTo>
                <a:lnTo>
                  <a:pt x="1713185" y="3200712"/>
                </a:lnTo>
                <a:lnTo>
                  <a:pt x="1668190" y="3203241"/>
                </a:lnTo>
                <a:lnTo>
                  <a:pt x="1623065" y="3204501"/>
                </a:lnTo>
                <a:lnTo>
                  <a:pt x="1577837" y="3204483"/>
                </a:lnTo>
                <a:lnTo>
                  <a:pt x="1532532" y="3203178"/>
                </a:lnTo>
                <a:lnTo>
                  <a:pt x="1487176" y="3200577"/>
                </a:lnTo>
                <a:lnTo>
                  <a:pt x="1441796" y="3196670"/>
                </a:lnTo>
                <a:lnTo>
                  <a:pt x="1396418" y="3191448"/>
                </a:lnTo>
                <a:lnTo>
                  <a:pt x="1351070" y="3184902"/>
                </a:lnTo>
                <a:lnTo>
                  <a:pt x="1305776" y="3177023"/>
                </a:lnTo>
                <a:lnTo>
                  <a:pt x="1260565" y="3167801"/>
                </a:lnTo>
                <a:lnTo>
                  <a:pt x="1215462" y="3157228"/>
                </a:lnTo>
                <a:lnTo>
                  <a:pt x="1170493" y="3145293"/>
                </a:lnTo>
                <a:lnTo>
                  <a:pt x="1125686" y="3131989"/>
                </a:lnTo>
                <a:lnTo>
                  <a:pt x="1081067" y="3117305"/>
                </a:lnTo>
                <a:lnTo>
                  <a:pt x="1036662" y="3101232"/>
                </a:lnTo>
                <a:lnTo>
                  <a:pt x="992497" y="3083762"/>
                </a:lnTo>
                <a:lnTo>
                  <a:pt x="948600" y="3064885"/>
                </a:lnTo>
                <a:lnTo>
                  <a:pt x="904997" y="3044591"/>
                </a:lnTo>
                <a:lnTo>
                  <a:pt x="862009" y="3023022"/>
                </a:lnTo>
                <a:lnTo>
                  <a:pt x="819949" y="3000344"/>
                </a:lnTo>
                <a:lnTo>
                  <a:pt x="778826" y="2976582"/>
                </a:lnTo>
                <a:lnTo>
                  <a:pt x="738649" y="2951764"/>
                </a:lnTo>
                <a:lnTo>
                  <a:pt x="699427" y="2925915"/>
                </a:lnTo>
                <a:lnTo>
                  <a:pt x="661169" y="2899062"/>
                </a:lnTo>
                <a:lnTo>
                  <a:pt x="623884" y="2871232"/>
                </a:lnTo>
                <a:lnTo>
                  <a:pt x="587583" y="2842451"/>
                </a:lnTo>
                <a:lnTo>
                  <a:pt x="552273" y="2812745"/>
                </a:lnTo>
                <a:lnTo>
                  <a:pt x="517964" y="2782142"/>
                </a:lnTo>
                <a:lnTo>
                  <a:pt x="484666" y="2750667"/>
                </a:lnTo>
                <a:lnTo>
                  <a:pt x="452388" y="2718347"/>
                </a:lnTo>
                <a:lnTo>
                  <a:pt x="421138" y="2685209"/>
                </a:lnTo>
                <a:lnTo>
                  <a:pt x="390927" y="2651278"/>
                </a:lnTo>
                <a:lnTo>
                  <a:pt x="361762" y="2616582"/>
                </a:lnTo>
                <a:lnTo>
                  <a:pt x="333655" y="2581147"/>
                </a:lnTo>
                <a:lnTo>
                  <a:pt x="306613" y="2545000"/>
                </a:lnTo>
                <a:lnTo>
                  <a:pt x="280646" y="2508166"/>
                </a:lnTo>
                <a:lnTo>
                  <a:pt x="255763" y="2470673"/>
                </a:lnTo>
                <a:lnTo>
                  <a:pt x="231974" y="2432546"/>
                </a:lnTo>
                <a:lnTo>
                  <a:pt x="209287" y="2393813"/>
                </a:lnTo>
                <a:lnTo>
                  <a:pt x="187713" y="2354500"/>
                </a:lnTo>
                <a:lnTo>
                  <a:pt x="167259" y="2314633"/>
                </a:lnTo>
                <a:lnTo>
                  <a:pt x="147936" y="2274238"/>
                </a:lnTo>
                <a:lnTo>
                  <a:pt x="129752" y="2233344"/>
                </a:lnTo>
                <a:lnTo>
                  <a:pt x="112717" y="2191974"/>
                </a:lnTo>
                <a:lnTo>
                  <a:pt x="96840" y="2150157"/>
                </a:lnTo>
                <a:lnTo>
                  <a:pt x="82131" y="2107919"/>
                </a:lnTo>
                <a:lnTo>
                  <a:pt x="68597" y="2065286"/>
                </a:lnTo>
                <a:lnTo>
                  <a:pt x="56250" y="2022284"/>
                </a:lnTo>
                <a:lnTo>
                  <a:pt x="45097" y="1978941"/>
                </a:lnTo>
                <a:lnTo>
                  <a:pt x="35149" y="1935283"/>
                </a:lnTo>
                <a:lnTo>
                  <a:pt x="26414" y="1891335"/>
                </a:lnTo>
                <a:lnTo>
                  <a:pt x="18901" y="1847125"/>
                </a:lnTo>
                <a:lnTo>
                  <a:pt x="12620" y="1802679"/>
                </a:lnTo>
                <a:lnTo>
                  <a:pt x="7580" y="1758024"/>
                </a:lnTo>
                <a:lnTo>
                  <a:pt x="3791" y="1713186"/>
                </a:lnTo>
                <a:lnTo>
                  <a:pt x="1261" y="1668191"/>
                </a:lnTo>
                <a:lnTo>
                  <a:pt x="0" y="1623066"/>
                </a:lnTo>
                <a:lnTo>
                  <a:pt x="16" y="1577838"/>
                </a:lnTo>
                <a:lnTo>
                  <a:pt x="1320" y="1532532"/>
                </a:lnTo>
                <a:lnTo>
                  <a:pt x="3920" y="1487176"/>
                </a:lnTo>
                <a:lnTo>
                  <a:pt x="7826" y="1441796"/>
                </a:lnTo>
                <a:lnTo>
                  <a:pt x="13046" y="1396419"/>
                </a:lnTo>
                <a:lnTo>
                  <a:pt x="19591" y="1351070"/>
                </a:lnTo>
                <a:lnTo>
                  <a:pt x="27468" y="1305777"/>
                </a:lnTo>
                <a:lnTo>
                  <a:pt x="36689" y="1260565"/>
                </a:lnTo>
                <a:lnTo>
                  <a:pt x="47261" y="1215462"/>
                </a:lnTo>
                <a:lnTo>
                  <a:pt x="59194" y="1170493"/>
                </a:lnTo>
                <a:lnTo>
                  <a:pt x="72497" y="1125686"/>
                </a:lnTo>
                <a:lnTo>
                  <a:pt x="87179" y="1081067"/>
                </a:lnTo>
                <a:lnTo>
                  <a:pt x="103250" y="1036662"/>
                </a:lnTo>
                <a:lnTo>
                  <a:pt x="120719" y="992497"/>
                </a:lnTo>
                <a:lnTo>
                  <a:pt x="139595" y="948600"/>
                </a:lnTo>
                <a:lnTo>
                  <a:pt x="159888" y="904997"/>
                </a:lnTo>
                <a:lnTo>
                  <a:pt x="181455" y="862009"/>
                </a:lnTo>
                <a:lnTo>
                  <a:pt x="204132" y="819949"/>
                </a:lnTo>
                <a:lnTo>
                  <a:pt x="227892" y="778826"/>
                </a:lnTo>
                <a:lnTo>
                  <a:pt x="252710" y="738649"/>
                </a:lnTo>
                <a:lnTo>
                  <a:pt x="278557" y="699427"/>
                </a:lnTo>
                <a:lnTo>
                  <a:pt x="305409" y="661169"/>
                </a:lnTo>
                <a:lnTo>
                  <a:pt x="333238" y="623884"/>
                </a:lnTo>
                <a:lnTo>
                  <a:pt x="362018" y="587583"/>
                </a:lnTo>
                <a:lnTo>
                  <a:pt x="391723" y="552273"/>
                </a:lnTo>
                <a:lnTo>
                  <a:pt x="422325" y="517964"/>
                </a:lnTo>
                <a:lnTo>
                  <a:pt x="453799" y="484666"/>
                </a:lnTo>
                <a:lnTo>
                  <a:pt x="486118" y="452388"/>
                </a:lnTo>
                <a:lnTo>
                  <a:pt x="519256" y="421138"/>
                </a:lnTo>
                <a:lnTo>
                  <a:pt x="553185" y="390927"/>
                </a:lnTo>
                <a:lnTo>
                  <a:pt x="587880" y="361762"/>
                </a:lnTo>
                <a:lnTo>
                  <a:pt x="623315" y="333655"/>
                </a:lnTo>
                <a:lnTo>
                  <a:pt x="659462" y="306613"/>
                </a:lnTo>
                <a:lnTo>
                  <a:pt x="696295" y="280646"/>
                </a:lnTo>
                <a:lnTo>
                  <a:pt x="733787" y="255763"/>
                </a:lnTo>
                <a:lnTo>
                  <a:pt x="771913" y="231974"/>
                </a:lnTo>
                <a:lnTo>
                  <a:pt x="810646" y="209287"/>
                </a:lnTo>
                <a:lnTo>
                  <a:pt x="849959" y="187713"/>
                </a:lnTo>
                <a:lnTo>
                  <a:pt x="889825" y="167259"/>
                </a:lnTo>
                <a:lnTo>
                  <a:pt x="930219" y="147936"/>
                </a:lnTo>
                <a:lnTo>
                  <a:pt x="971114" y="129752"/>
                </a:lnTo>
                <a:lnTo>
                  <a:pt x="1012482" y="112717"/>
                </a:lnTo>
                <a:lnTo>
                  <a:pt x="1054299" y="96840"/>
                </a:lnTo>
                <a:lnTo>
                  <a:pt x="1096537" y="82131"/>
                </a:lnTo>
                <a:lnTo>
                  <a:pt x="1139170" y="68597"/>
                </a:lnTo>
                <a:lnTo>
                  <a:pt x="1182171" y="56250"/>
                </a:lnTo>
                <a:lnTo>
                  <a:pt x="1225514" y="45097"/>
                </a:lnTo>
                <a:lnTo>
                  <a:pt x="1269172" y="35149"/>
                </a:lnTo>
                <a:lnTo>
                  <a:pt x="1313120" y="26414"/>
                </a:lnTo>
                <a:lnTo>
                  <a:pt x="1357329" y="18901"/>
                </a:lnTo>
                <a:lnTo>
                  <a:pt x="1401775" y="12620"/>
                </a:lnTo>
                <a:lnTo>
                  <a:pt x="1446430" y="7580"/>
                </a:lnTo>
                <a:lnTo>
                  <a:pt x="1491268" y="3791"/>
                </a:lnTo>
                <a:lnTo>
                  <a:pt x="1536263" y="1261"/>
                </a:lnTo>
                <a:lnTo>
                  <a:pt x="1581388" y="0"/>
                </a:lnTo>
                <a:lnTo>
                  <a:pt x="1626616" y="16"/>
                </a:lnTo>
                <a:lnTo>
                  <a:pt x="1671921" y="1320"/>
                </a:lnTo>
                <a:lnTo>
                  <a:pt x="1717277" y="3920"/>
                </a:lnTo>
                <a:lnTo>
                  <a:pt x="1762657" y="7826"/>
                </a:lnTo>
                <a:lnTo>
                  <a:pt x="1808035" y="13046"/>
                </a:lnTo>
                <a:lnTo>
                  <a:pt x="1853383" y="19591"/>
                </a:lnTo>
                <a:lnTo>
                  <a:pt x="1898677" y="27468"/>
                </a:lnTo>
                <a:lnTo>
                  <a:pt x="1943888" y="36689"/>
                </a:lnTo>
                <a:lnTo>
                  <a:pt x="1988991" y="47261"/>
                </a:lnTo>
                <a:lnTo>
                  <a:pt x="2033960" y="59194"/>
                </a:lnTo>
                <a:lnTo>
                  <a:pt x="2078767" y="72497"/>
                </a:lnTo>
                <a:lnTo>
                  <a:pt x="2123386" y="87179"/>
                </a:lnTo>
                <a:lnTo>
                  <a:pt x="2167791" y="103250"/>
                </a:lnTo>
                <a:lnTo>
                  <a:pt x="2211956" y="120719"/>
                </a:lnTo>
                <a:lnTo>
                  <a:pt x="2255853" y="139595"/>
                </a:lnTo>
                <a:lnTo>
                  <a:pt x="2299457" y="159888"/>
                </a:lnTo>
                <a:lnTo>
                  <a:pt x="2344707" y="182656"/>
                </a:lnTo>
                <a:lnTo>
                  <a:pt x="2389119" y="206788"/>
                </a:lnTo>
                <a:lnTo>
                  <a:pt x="2432667" y="232258"/>
                </a:lnTo>
                <a:lnTo>
                  <a:pt x="2475322" y="259042"/>
                </a:lnTo>
                <a:lnTo>
                  <a:pt x="2517059" y="287113"/>
                </a:lnTo>
                <a:lnTo>
                  <a:pt x="2557850" y="316448"/>
                </a:lnTo>
                <a:lnTo>
                  <a:pt x="2597667" y="347020"/>
                </a:lnTo>
                <a:lnTo>
                  <a:pt x="2636485" y="378804"/>
                </a:lnTo>
                <a:lnTo>
                  <a:pt x="2674274" y="411776"/>
                </a:lnTo>
                <a:lnTo>
                  <a:pt x="2711010" y="445909"/>
                </a:lnTo>
                <a:lnTo>
                  <a:pt x="2746663" y="481180"/>
                </a:lnTo>
                <a:lnTo>
                  <a:pt x="2781208" y="517561"/>
                </a:lnTo>
                <a:lnTo>
                  <a:pt x="2814617" y="555029"/>
                </a:lnTo>
                <a:lnTo>
                  <a:pt x="2846864" y="593559"/>
                </a:lnTo>
                <a:lnTo>
                  <a:pt x="2877920" y="633124"/>
                </a:lnTo>
                <a:lnTo>
                  <a:pt x="2907759" y="673699"/>
                </a:lnTo>
                <a:lnTo>
                  <a:pt x="2936353" y="715260"/>
                </a:lnTo>
                <a:lnTo>
                  <a:pt x="2963677" y="757781"/>
                </a:lnTo>
                <a:lnTo>
                  <a:pt x="2989702" y="801238"/>
                </a:lnTo>
                <a:lnTo>
                  <a:pt x="2295901" y="1201796"/>
                </a:lnTo>
                <a:lnTo>
                  <a:pt x="2270246" y="1160264"/>
                </a:lnTo>
                <a:lnTo>
                  <a:pt x="2242493" y="1120836"/>
                </a:lnTo>
                <a:lnTo>
                  <a:pt x="2212756" y="1083541"/>
                </a:lnTo>
                <a:lnTo>
                  <a:pt x="2181150" y="1048412"/>
                </a:lnTo>
                <a:lnTo>
                  <a:pt x="2147789" y="1015479"/>
                </a:lnTo>
                <a:lnTo>
                  <a:pt x="2112787" y="984771"/>
                </a:lnTo>
                <a:lnTo>
                  <a:pt x="2076260" y="956321"/>
                </a:lnTo>
                <a:lnTo>
                  <a:pt x="2038322" y="930158"/>
                </a:lnTo>
                <a:lnTo>
                  <a:pt x="1999087" y="906314"/>
                </a:lnTo>
                <a:lnTo>
                  <a:pt x="1958670" y="884818"/>
                </a:lnTo>
                <a:lnTo>
                  <a:pt x="1917186" y="865703"/>
                </a:lnTo>
                <a:lnTo>
                  <a:pt x="1874748" y="848998"/>
                </a:lnTo>
                <a:lnTo>
                  <a:pt x="1831471" y="834734"/>
                </a:lnTo>
                <a:lnTo>
                  <a:pt x="1787470" y="822941"/>
                </a:lnTo>
                <a:lnTo>
                  <a:pt x="1742860" y="813652"/>
                </a:lnTo>
                <a:lnTo>
                  <a:pt x="1697754" y="806896"/>
                </a:lnTo>
                <a:lnTo>
                  <a:pt x="1652268" y="802703"/>
                </a:lnTo>
                <a:lnTo>
                  <a:pt x="1606516" y="801106"/>
                </a:lnTo>
                <a:lnTo>
                  <a:pt x="1560613" y="802134"/>
                </a:lnTo>
                <a:lnTo>
                  <a:pt x="1514672" y="805817"/>
                </a:lnTo>
                <a:lnTo>
                  <a:pt x="1468809" y="812188"/>
                </a:lnTo>
                <a:lnTo>
                  <a:pt x="1423137" y="821276"/>
                </a:lnTo>
                <a:lnTo>
                  <a:pt x="1377772" y="833112"/>
                </a:lnTo>
                <a:lnTo>
                  <a:pt x="1332829" y="847727"/>
                </a:lnTo>
                <a:lnTo>
                  <a:pt x="1288420" y="865152"/>
                </a:lnTo>
                <a:lnTo>
                  <a:pt x="1244662" y="885417"/>
                </a:lnTo>
                <a:lnTo>
                  <a:pt x="1201669" y="908553"/>
                </a:lnTo>
                <a:lnTo>
                  <a:pt x="1160150" y="934220"/>
                </a:lnTo>
                <a:lnTo>
                  <a:pt x="1120735" y="961985"/>
                </a:lnTo>
                <a:lnTo>
                  <a:pt x="1083452" y="991731"/>
                </a:lnTo>
                <a:lnTo>
                  <a:pt x="1048334" y="1023344"/>
                </a:lnTo>
                <a:lnTo>
                  <a:pt x="1015410" y="1056711"/>
                </a:lnTo>
                <a:lnTo>
                  <a:pt x="984711" y="1091717"/>
                </a:lnTo>
                <a:lnTo>
                  <a:pt x="956269" y="1128247"/>
                </a:lnTo>
                <a:lnTo>
                  <a:pt x="930114" y="1166187"/>
                </a:lnTo>
                <a:lnTo>
                  <a:pt x="906276" y="1205422"/>
                </a:lnTo>
                <a:lnTo>
                  <a:pt x="884787" y="1245839"/>
                </a:lnTo>
                <a:lnTo>
                  <a:pt x="865676" y="1287322"/>
                </a:lnTo>
                <a:lnTo>
                  <a:pt x="848976" y="1329758"/>
                </a:lnTo>
                <a:lnTo>
                  <a:pt x="834716" y="1373031"/>
                </a:lnTo>
                <a:lnTo>
                  <a:pt x="822927" y="1417029"/>
                </a:lnTo>
                <a:lnTo>
                  <a:pt x="813641" y="1461635"/>
                </a:lnTo>
                <a:lnTo>
                  <a:pt x="806887" y="1506736"/>
                </a:lnTo>
                <a:lnTo>
                  <a:pt x="802697" y="1552218"/>
                </a:lnTo>
                <a:lnTo>
                  <a:pt x="801101" y="1597965"/>
                </a:lnTo>
                <a:lnTo>
                  <a:pt x="802130" y="1643864"/>
                </a:lnTo>
                <a:lnTo>
                  <a:pt x="805815" y="1689800"/>
                </a:lnTo>
                <a:lnTo>
                  <a:pt x="812187" y="1735659"/>
                </a:lnTo>
                <a:lnTo>
                  <a:pt x="821275" y="1781326"/>
                </a:lnTo>
                <a:lnTo>
                  <a:pt x="833112" y="1826688"/>
                </a:lnTo>
                <a:lnTo>
                  <a:pt x="847727" y="1871629"/>
                </a:lnTo>
                <a:lnTo>
                  <a:pt x="865152" y="1916035"/>
                </a:lnTo>
                <a:lnTo>
                  <a:pt x="885417" y="1959791"/>
                </a:lnTo>
                <a:lnTo>
                  <a:pt x="908553" y="2002785"/>
                </a:lnTo>
                <a:lnTo>
                  <a:pt x="934220" y="2044303"/>
                </a:lnTo>
                <a:lnTo>
                  <a:pt x="961985" y="2083718"/>
                </a:lnTo>
                <a:lnTo>
                  <a:pt x="991731" y="2121001"/>
                </a:lnTo>
                <a:lnTo>
                  <a:pt x="1023344" y="2156119"/>
                </a:lnTo>
                <a:lnTo>
                  <a:pt x="1056711" y="2189043"/>
                </a:lnTo>
                <a:lnTo>
                  <a:pt x="1091717" y="2219742"/>
                </a:lnTo>
                <a:lnTo>
                  <a:pt x="1128247" y="2248184"/>
                </a:lnTo>
                <a:lnTo>
                  <a:pt x="1166187" y="2274339"/>
                </a:lnTo>
                <a:lnTo>
                  <a:pt x="1205422" y="2298177"/>
                </a:lnTo>
                <a:lnTo>
                  <a:pt x="1245839" y="2319667"/>
                </a:lnTo>
                <a:lnTo>
                  <a:pt x="1287322" y="2338777"/>
                </a:lnTo>
                <a:lnTo>
                  <a:pt x="1329758" y="2355477"/>
                </a:lnTo>
                <a:lnTo>
                  <a:pt x="1373031" y="2369737"/>
                </a:lnTo>
                <a:lnTo>
                  <a:pt x="1417029" y="2381526"/>
                </a:lnTo>
                <a:lnTo>
                  <a:pt x="1461635" y="2390812"/>
                </a:lnTo>
                <a:lnTo>
                  <a:pt x="1506736" y="2397566"/>
                </a:lnTo>
                <a:lnTo>
                  <a:pt x="1552218" y="2401756"/>
                </a:lnTo>
                <a:lnTo>
                  <a:pt x="1597965" y="2403352"/>
                </a:lnTo>
                <a:lnTo>
                  <a:pt x="1643864" y="2402323"/>
                </a:lnTo>
                <a:lnTo>
                  <a:pt x="1689800" y="2398638"/>
                </a:lnTo>
                <a:lnTo>
                  <a:pt x="1735659" y="2392267"/>
                </a:lnTo>
                <a:lnTo>
                  <a:pt x="1781326" y="2383178"/>
                </a:lnTo>
                <a:lnTo>
                  <a:pt x="1826688" y="2371341"/>
                </a:lnTo>
                <a:lnTo>
                  <a:pt x="1871629" y="2356726"/>
                </a:lnTo>
                <a:lnTo>
                  <a:pt x="1916035" y="2339301"/>
                </a:lnTo>
                <a:lnTo>
                  <a:pt x="1959791" y="2319036"/>
                </a:lnTo>
                <a:lnTo>
                  <a:pt x="2002785" y="2295901"/>
                </a:lnTo>
                <a:lnTo>
                  <a:pt x="2043667" y="2270640"/>
                </a:lnTo>
                <a:lnTo>
                  <a:pt x="2082818" y="2243080"/>
                </a:lnTo>
                <a:lnTo>
                  <a:pt x="2120152" y="2213311"/>
                </a:lnTo>
                <a:lnTo>
                  <a:pt x="2155585" y="2181426"/>
                </a:lnTo>
                <a:lnTo>
                  <a:pt x="2189030" y="2147517"/>
                </a:lnTo>
                <a:lnTo>
                  <a:pt x="2220403" y="2111676"/>
                </a:lnTo>
                <a:lnTo>
                  <a:pt x="2249617" y="2073996"/>
                </a:lnTo>
                <a:lnTo>
                  <a:pt x="2276588" y="2034569"/>
                </a:lnTo>
                <a:lnTo>
                  <a:pt x="2301231" y="1993487"/>
                </a:lnTo>
                <a:lnTo>
                  <a:pt x="2323460" y="1950842"/>
                </a:lnTo>
                <a:lnTo>
                  <a:pt x="3044566" y="2299457"/>
                </a:lnTo>
                <a:close/>
              </a:path>
            </a:pathLst>
          </a:custGeom>
          <a:ln w="28575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876153" y="4158869"/>
            <a:ext cx="163195" cy="1630680"/>
          </a:xfrm>
          <a:custGeom>
            <a:avLst/>
            <a:gdLst/>
            <a:ahLst/>
            <a:cxnLst/>
            <a:rect l="l" t="t" r="r" b="b"/>
            <a:pathLst>
              <a:path w="163195" h="1630679">
                <a:moveTo>
                  <a:pt x="162814" y="0"/>
                </a:moveTo>
                <a:lnTo>
                  <a:pt x="0" y="1630121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189341" y="2399029"/>
            <a:ext cx="1918335" cy="1864360"/>
          </a:xfrm>
          <a:custGeom>
            <a:avLst/>
            <a:gdLst/>
            <a:ahLst/>
            <a:cxnLst/>
            <a:rect l="l" t="t" r="r" b="b"/>
            <a:pathLst>
              <a:path w="1918334" h="1864360">
                <a:moveTo>
                  <a:pt x="0" y="1864360"/>
                </a:moveTo>
                <a:lnTo>
                  <a:pt x="1861438" y="0"/>
                </a:lnTo>
                <a:lnTo>
                  <a:pt x="1918334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9710419" y="5788990"/>
            <a:ext cx="2331720" cy="252095"/>
          </a:xfrm>
          <a:prstGeom prst="rect">
            <a:avLst/>
          </a:prstGeom>
          <a:solidFill>
            <a:srgbClr val="EC7C30"/>
          </a:solidFill>
        </p:spPr>
        <p:txBody>
          <a:bodyPr wrap="square" lIns="0" tIns="26034" rIns="0" bIns="0" rtlCol="0" vert="horz">
            <a:spAutoFit/>
          </a:bodyPr>
          <a:lstStyle/>
          <a:p>
            <a:pPr marL="199390">
              <a:lnSpc>
                <a:spcPct val="100000"/>
              </a:lnSpc>
              <a:spcBef>
                <a:spcPts val="204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15.5%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Cost Committed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07676" y="2141778"/>
            <a:ext cx="1997710" cy="514984"/>
          </a:xfrm>
          <a:custGeom>
            <a:avLst/>
            <a:gdLst/>
            <a:ahLst/>
            <a:cxnLst/>
            <a:rect l="l" t="t" r="r" b="b"/>
            <a:pathLst>
              <a:path w="1997709" h="514985">
                <a:moveTo>
                  <a:pt x="0" y="514426"/>
                </a:moveTo>
                <a:lnTo>
                  <a:pt x="1997455" y="514426"/>
                </a:lnTo>
                <a:lnTo>
                  <a:pt x="1997455" y="0"/>
                </a:lnTo>
                <a:lnTo>
                  <a:pt x="0" y="0"/>
                </a:lnTo>
                <a:lnTo>
                  <a:pt x="0" y="51442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193781" y="2193163"/>
            <a:ext cx="1826260" cy="3943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64820" marR="5080" indent="-452755">
              <a:lnSpc>
                <a:spcPct val="101699"/>
              </a:lnSpc>
              <a:spcBef>
                <a:spcPts val="75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84.5%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Forecasted</a:t>
            </a:r>
            <a:r>
              <a:rPr dirty="0" sz="1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Additional 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Commitments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28" y="0"/>
            <a:ext cx="12190730" cy="554355"/>
          </a:xfrm>
          <a:custGeom>
            <a:avLst/>
            <a:gdLst/>
            <a:ahLst/>
            <a:cxnLst/>
            <a:rect l="l" t="t" r="r" b="b"/>
            <a:pathLst>
              <a:path w="12190730" h="554355">
                <a:moveTo>
                  <a:pt x="0" y="553999"/>
                </a:moveTo>
                <a:lnTo>
                  <a:pt x="12190730" y="553999"/>
                </a:lnTo>
                <a:lnTo>
                  <a:pt x="1219073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5303" y="65023"/>
            <a:ext cx="7075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1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2400" spc="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24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360" b="1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24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95" b="1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dirty="0" sz="24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45" b="1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2400" spc="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375" b="1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85331" y="727113"/>
            <a:ext cx="5577840" cy="963294"/>
          </a:xfrm>
          <a:custGeom>
            <a:avLst/>
            <a:gdLst/>
            <a:ahLst/>
            <a:cxnLst/>
            <a:rect l="l" t="t" r="r" b="b"/>
            <a:pathLst>
              <a:path w="5577840" h="963294">
                <a:moveTo>
                  <a:pt x="0" y="963129"/>
                </a:moveTo>
                <a:lnTo>
                  <a:pt x="5577713" y="963129"/>
                </a:lnTo>
                <a:lnTo>
                  <a:pt x="5577713" y="0"/>
                </a:lnTo>
                <a:lnTo>
                  <a:pt x="0" y="0"/>
                </a:lnTo>
                <a:lnTo>
                  <a:pt x="0" y="96312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16580">
              <a:lnSpc>
                <a:spcPct val="100000"/>
              </a:lnSpc>
              <a:spcBef>
                <a:spcPts val="100"/>
              </a:spcBef>
            </a:pPr>
            <a:r>
              <a:rPr dirty="0" sz="3600" spc="540"/>
              <a:t>4</a:t>
            </a:r>
            <a:r>
              <a:rPr dirty="0" spc="540"/>
              <a:t>yr</a:t>
            </a:r>
            <a:r>
              <a:rPr dirty="0" spc="-240"/>
              <a:t> </a:t>
            </a:r>
            <a:endParaRPr sz="3600"/>
          </a:p>
          <a:p>
            <a:pPr algn="ctr" marL="3116580">
              <a:lnSpc>
                <a:spcPct val="100000"/>
              </a:lnSpc>
              <a:spcBef>
                <a:spcPts val="5"/>
              </a:spcBef>
            </a:pPr>
            <a:r>
              <a:rPr dirty="0" sz="1400" spc="170"/>
              <a:t>202</a:t>
            </a:r>
            <a:r>
              <a:rPr dirty="0" sz="1400" spc="165"/>
              <a:t>4</a:t>
            </a:r>
            <a:r>
              <a:rPr dirty="0" sz="1400" spc="105"/>
              <a:t>-</a:t>
            </a:r>
            <a:r>
              <a:rPr dirty="0" sz="1400" spc="160"/>
              <a:t>2028</a:t>
            </a:r>
            <a:endParaRPr sz="1400"/>
          </a:p>
        </p:txBody>
      </p:sp>
      <p:sp>
        <p:nvSpPr>
          <p:cNvPr id="37" name="object 37"/>
          <p:cNvSpPr txBox="1"/>
          <p:nvPr/>
        </p:nvSpPr>
        <p:spPr>
          <a:xfrm>
            <a:off x="8677782" y="819988"/>
            <a:ext cx="998855" cy="742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40"/>
              </a:lnSpc>
              <a:spcBef>
                <a:spcPts val="100"/>
              </a:spcBef>
            </a:pPr>
            <a:r>
              <a:rPr dirty="0" sz="3600" spc="365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1500"/>
              </a:lnSpc>
            </a:pPr>
            <a:r>
              <a:rPr dirty="0" sz="1400" spc="24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2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24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28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400" spc="229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400" spc="20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00" spc="2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26167" y="844422"/>
            <a:ext cx="1731645" cy="748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65"/>
              </a:lnSpc>
              <a:spcBef>
                <a:spcPts val="100"/>
              </a:spcBef>
            </a:pPr>
            <a:r>
              <a:rPr dirty="0" sz="3600" spc="730" b="1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dirty="0" sz="3600" spc="57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3600" spc="65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3600" spc="725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3600" spc="29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600">
              <a:latin typeface="Calibri"/>
              <a:cs typeface="Calibri"/>
            </a:endParaRPr>
          </a:p>
          <a:p>
            <a:pPr algn="ctr" marL="40005">
              <a:lnSpc>
                <a:spcPts val="1525"/>
              </a:lnSpc>
            </a:pPr>
            <a:r>
              <a:rPr dirty="0" sz="1400" spc="200" b="1">
                <a:solidFill>
                  <a:srgbClr val="FFFFFF"/>
                </a:solidFill>
                <a:latin typeface="Calibri"/>
                <a:cs typeface="Calibri"/>
              </a:rPr>
              <a:t>PROPOSITION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8" y="0"/>
            <a:ext cx="12190730" cy="554355"/>
          </a:xfrm>
          <a:custGeom>
            <a:avLst/>
            <a:gdLst/>
            <a:ahLst/>
            <a:cxnLst/>
            <a:rect l="l" t="t" r="r" b="b"/>
            <a:pathLst>
              <a:path w="12190730" h="554355">
                <a:moveTo>
                  <a:pt x="0" y="553999"/>
                </a:moveTo>
                <a:lnTo>
                  <a:pt x="12190730" y="553999"/>
                </a:lnTo>
                <a:lnTo>
                  <a:pt x="1219073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8965" y="483997"/>
            <a:ext cx="4085590" cy="261620"/>
          </a:xfrm>
          <a:custGeom>
            <a:avLst/>
            <a:gdLst/>
            <a:ahLst/>
            <a:cxnLst/>
            <a:rect l="l" t="t" r="r" b="b"/>
            <a:pathLst>
              <a:path w="4085590" h="261620">
                <a:moveTo>
                  <a:pt x="4085247" y="0"/>
                </a:moveTo>
                <a:lnTo>
                  <a:pt x="65328" y="0"/>
                </a:lnTo>
                <a:lnTo>
                  <a:pt x="0" y="261238"/>
                </a:lnTo>
                <a:lnTo>
                  <a:pt x="4019969" y="261238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303" y="0"/>
            <a:ext cx="7636509" cy="755650"/>
          </a:xfrm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pc="310"/>
              <a:t>2024</a:t>
            </a:r>
            <a:r>
              <a:rPr dirty="0" spc="120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60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95"/>
              <a:t> </a:t>
            </a:r>
            <a:r>
              <a:rPr dirty="0"/>
              <a:t>–</a:t>
            </a:r>
            <a:r>
              <a:rPr dirty="0" spc="125"/>
              <a:t> </a:t>
            </a:r>
            <a:r>
              <a:rPr dirty="0" spc="355"/>
              <a:t>Program</a:t>
            </a:r>
            <a:r>
              <a:rPr dirty="0" spc="140"/>
              <a:t> </a:t>
            </a:r>
            <a:r>
              <a:rPr dirty="0" spc="330"/>
              <a:t>Schedule</a:t>
            </a:r>
          </a:p>
          <a:p>
            <a:pPr marL="1463040">
              <a:lnSpc>
                <a:spcPct val="100000"/>
              </a:lnSpc>
              <a:spcBef>
                <a:spcPts val="440"/>
              </a:spcBef>
            </a:pPr>
            <a:r>
              <a:rPr dirty="0" sz="1400" spc="220"/>
              <a:t>June </a:t>
            </a:r>
            <a:r>
              <a:rPr dirty="0" sz="1400" spc="65"/>
              <a:t>5,</a:t>
            </a:r>
            <a:r>
              <a:rPr dirty="0" sz="1400" spc="-60"/>
              <a:t> </a:t>
            </a:r>
            <a:r>
              <a:rPr dirty="0" sz="1400" spc="150"/>
              <a:t>2025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2393442" y="6244005"/>
            <a:ext cx="772160" cy="368935"/>
          </a:xfrm>
          <a:custGeom>
            <a:avLst/>
            <a:gdLst/>
            <a:ahLst/>
            <a:cxnLst/>
            <a:rect l="l" t="t" r="r" b="b"/>
            <a:pathLst>
              <a:path w="772160" h="368934">
                <a:moveTo>
                  <a:pt x="587628" y="0"/>
                </a:moveTo>
                <a:lnTo>
                  <a:pt x="0" y="0"/>
                </a:lnTo>
                <a:lnTo>
                  <a:pt x="0" y="368338"/>
                </a:lnTo>
                <a:lnTo>
                  <a:pt x="587628" y="368338"/>
                </a:lnTo>
                <a:lnTo>
                  <a:pt x="771778" y="184162"/>
                </a:lnTo>
                <a:lnTo>
                  <a:pt x="587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93442" y="6244005"/>
            <a:ext cx="772160" cy="368935"/>
          </a:xfrm>
          <a:custGeom>
            <a:avLst/>
            <a:gdLst/>
            <a:ahLst/>
            <a:cxnLst/>
            <a:rect l="l" t="t" r="r" b="b"/>
            <a:pathLst>
              <a:path w="772160" h="368934">
                <a:moveTo>
                  <a:pt x="0" y="0"/>
                </a:moveTo>
                <a:lnTo>
                  <a:pt x="587628" y="0"/>
                </a:lnTo>
                <a:lnTo>
                  <a:pt x="771778" y="184162"/>
                </a:lnTo>
                <a:lnTo>
                  <a:pt x="587628" y="368338"/>
                </a:lnTo>
                <a:lnTo>
                  <a:pt x="0" y="36833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82342" y="6409131"/>
            <a:ext cx="5016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NTP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5415" y="6264706"/>
            <a:ext cx="691515" cy="341630"/>
          </a:xfrm>
          <a:custGeom>
            <a:avLst/>
            <a:gdLst/>
            <a:ahLst/>
            <a:cxnLst/>
            <a:rect l="l" t="t" r="r" b="b"/>
            <a:pathLst>
              <a:path w="691514" h="341629">
                <a:moveTo>
                  <a:pt x="520826" y="0"/>
                </a:moveTo>
                <a:lnTo>
                  <a:pt x="0" y="0"/>
                </a:lnTo>
                <a:lnTo>
                  <a:pt x="0" y="341033"/>
                </a:lnTo>
                <a:lnTo>
                  <a:pt x="520826" y="341033"/>
                </a:lnTo>
                <a:lnTo>
                  <a:pt x="691388" y="170522"/>
                </a:lnTo>
                <a:lnTo>
                  <a:pt x="52082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55415" y="6264706"/>
            <a:ext cx="691515" cy="341630"/>
          </a:xfrm>
          <a:custGeom>
            <a:avLst/>
            <a:gdLst/>
            <a:ahLst/>
            <a:cxnLst/>
            <a:rect l="l" t="t" r="r" b="b"/>
            <a:pathLst>
              <a:path w="691514" h="341629">
                <a:moveTo>
                  <a:pt x="0" y="0"/>
                </a:moveTo>
                <a:lnTo>
                  <a:pt x="520826" y="0"/>
                </a:lnTo>
                <a:lnTo>
                  <a:pt x="691388" y="170522"/>
                </a:lnTo>
                <a:lnTo>
                  <a:pt x="520826" y="341033"/>
                </a:lnTo>
                <a:lnTo>
                  <a:pt x="0" y="34103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856" y="1044575"/>
          <a:ext cx="11977370" cy="5408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165"/>
                <a:gridCol w="880110"/>
                <a:gridCol w="553720"/>
                <a:gridCol w="926464"/>
                <a:gridCol w="1922144"/>
                <a:gridCol w="2858135"/>
                <a:gridCol w="2604134"/>
              </a:tblGrid>
              <a:tr h="464820"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Canutillo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Canutillo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Childress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Damian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Garcia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Reyes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NW </a:t>
                      </a:r>
                      <a:r>
                        <a:rPr dirty="0" sz="17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Early College</a:t>
                      </a:r>
                      <a:r>
                        <a:rPr dirty="0" sz="175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7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Canutillo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Alderete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MS*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3175">
                      <a:solidFill>
                        <a:srgbClr val="767070"/>
                      </a:solidFill>
                      <a:prstDash val="solid"/>
                    </a:lnB>
                  </a:tcPr>
                </a:tc>
              </a:tr>
              <a:tr h="46799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Davenport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8382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EC7C3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767070"/>
                      </a:solidFill>
                      <a:prstDash val="solid"/>
                    </a:lnL>
                    <a:lnR w="3175">
                      <a:solidFill>
                        <a:srgbClr val="767070"/>
                      </a:solidFill>
                      <a:prstDash val="solid"/>
                    </a:lnR>
                    <a:lnT w="3175">
                      <a:solidFill>
                        <a:srgbClr val="76707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140">
                <a:tc gridSpan="2">
                  <a:txBody>
                    <a:bodyPr/>
                    <a:lstStyle/>
                    <a:p>
                      <a:pPr algn="r" marR="2165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10/22/24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R w="381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02969">
                        <a:lnSpc>
                          <a:spcPts val="710"/>
                        </a:lnSpc>
                        <a:spcBef>
                          <a:spcPts val="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TODAY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71030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*Schedule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subject to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change; verify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Program</a:t>
                      </a:r>
                      <a:r>
                        <a:rPr dirty="0" sz="11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Director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38100">
                      <a:solidFill>
                        <a:srgbClr val="EC7C3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555748" y="4946446"/>
            <a:ext cx="8443214" cy="226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66923" y="5849391"/>
            <a:ext cx="8443214" cy="204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55748" y="5385333"/>
            <a:ext cx="9470771" cy="204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33701" y="4452797"/>
            <a:ext cx="8565388" cy="204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1029" y="1594205"/>
            <a:ext cx="8607933" cy="217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62148" y="2098243"/>
            <a:ext cx="8536813" cy="220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95626" y="2583345"/>
            <a:ext cx="8403463" cy="211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55061" y="3046704"/>
            <a:ext cx="8343900" cy="211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19426" y="3510762"/>
            <a:ext cx="8479663" cy="2118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64663" y="3973118"/>
            <a:ext cx="8234298" cy="204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0895" y="483869"/>
            <a:ext cx="5437251" cy="400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19602" y="4652390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5"/>
                </a:lnTo>
                <a:lnTo>
                  <a:pt x="86849" y="22112"/>
                </a:lnTo>
                <a:lnTo>
                  <a:pt x="51355" y="47434"/>
                </a:lnTo>
                <a:lnTo>
                  <a:pt x="23937" y="80207"/>
                </a:lnTo>
                <a:lnTo>
                  <a:pt x="6262" y="118886"/>
                </a:lnTo>
                <a:lnTo>
                  <a:pt x="0" y="161924"/>
                </a:lnTo>
                <a:lnTo>
                  <a:pt x="6262" y="205017"/>
                </a:lnTo>
                <a:lnTo>
                  <a:pt x="23937" y="243731"/>
                </a:lnTo>
                <a:lnTo>
                  <a:pt x="51355" y="276526"/>
                </a:lnTo>
                <a:lnTo>
                  <a:pt x="86849" y="301860"/>
                </a:lnTo>
                <a:lnTo>
                  <a:pt x="128749" y="318190"/>
                </a:lnTo>
                <a:lnTo>
                  <a:pt x="175387" y="323976"/>
                </a:lnTo>
                <a:lnTo>
                  <a:pt x="222024" y="318190"/>
                </a:lnTo>
                <a:lnTo>
                  <a:pt x="263924" y="301860"/>
                </a:lnTo>
                <a:lnTo>
                  <a:pt x="299418" y="276526"/>
                </a:lnTo>
                <a:lnTo>
                  <a:pt x="326836" y="243731"/>
                </a:lnTo>
                <a:lnTo>
                  <a:pt x="344511" y="205017"/>
                </a:lnTo>
                <a:lnTo>
                  <a:pt x="350774" y="161924"/>
                </a:lnTo>
                <a:lnTo>
                  <a:pt x="344511" y="118886"/>
                </a:lnTo>
                <a:lnTo>
                  <a:pt x="326836" y="80207"/>
                </a:lnTo>
                <a:lnTo>
                  <a:pt x="299418" y="47434"/>
                </a:lnTo>
                <a:lnTo>
                  <a:pt x="263924" y="22112"/>
                </a:lnTo>
                <a:lnTo>
                  <a:pt x="222024" y="5785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12845" y="4669916"/>
            <a:ext cx="15290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6286" y="4734305"/>
            <a:ext cx="84582" cy="141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1122426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319" y="0"/>
            <a:ext cx="604266" cy="78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2480" y="0"/>
            <a:ext cx="6200394" cy="787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2618" y="86613"/>
            <a:ext cx="65849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300"/>
              <a:t>999-001 </a:t>
            </a:r>
            <a:r>
              <a:rPr dirty="0" sz="2800" spc="325"/>
              <a:t>District </a:t>
            </a:r>
            <a:r>
              <a:rPr dirty="0" sz="2800" spc="365"/>
              <a:t>Security</a:t>
            </a:r>
            <a:r>
              <a:rPr dirty="0" sz="2800" spc="-85"/>
              <a:t> </a:t>
            </a:r>
            <a:r>
              <a:rPr dirty="0" sz="2800" spc="409"/>
              <a:t>Upgrades</a:t>
            </a:r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3342640" y="2072513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1980" y="318191"/>
                </a:lnTo>
                <a:lnTo>
                  <a:pt x="263868" y="301864"/>
                </a:lnTo>
                <a:lnTo>
                  <a:pt x="299370" y="276542"/>
                </a:lnTo>
                <a:lnTo>
                  <a:pt x="326808" y="243769"/>
                </a:lnTo>
                <a:lnTo>
                  <a:pt x="344502" y="205090"/>
                </a:lnTo>
                <a:lnTo>
                  <a:pt x="350774" y="162051"/>
                </a:lnTo>
                <a:lnTo>
                  <a:pt x="344502" y="118959"/>
                </a:lnTo>
                <a:lnTo>
                  <a:pt x="326808" y="80245"/>
                </a:lnTo>
                <a:lnTo>
                  <a:pt x="299370" y="47450"/>
                </a:lnTo>
                <a:lnTo>
                  <a:pt x="263868" y="22116"/>
                </a:lnTo>
                <a:lnTo>
                  <a:pt x="221980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20261" y="2094991"/>
            <a:ext cx="1567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40" b="1">
                <a:latin typeface="Calibri"/>
                <a:cs typeface="Calibri"/>
              </a:rPr>
              <a:t>Security</a:t>
            </a:r>
            <a:r>
              <a:rPr dirty="0" sz="1200" spc="20" b="1">
                <a:latin typeface="Calibri"/>
                <a:cs typeface="Calibri"/>
              </a:rPr>
              <a:t> </a:t>
            </a:r>
            <a:r>
              <a:rPr dirty="0" sz="1200" spc="140" b="1">
                <a:latin typeface="Calibri"/>
                <a:cs typeface="Calibri"/>
              </a:rPr>
              <a:t>Upgrades*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75609" y="2148077"/>
            <a:ext cx="84708" cy="1409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74135" y="4989588"/>
            <a:ext cx="8749283" cy="1609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400297" y="5016246"/>
          <a:ext cx="8648065" cy="1501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45"/>
                <a:gridCol w="1228725"/>
                <a:gridCol w="1259840"/>
                <a:gridCol w="1463675"/>
                <a:gridCol w="1463675"/>
                <a:gridCol w="1463674"/>
                <a:gridCol w="1463675"/>
              </a:tblGrid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Wi-Fi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5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5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 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50" spc="1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105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05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10">
                          <a:latin typeface="Calibri"/>
                          <a:cs typeface="Calibri"/>
                        </a:rPr>
                        <a:t>Reyes</a:t>
                      </a:r>
                      <a:r>
                        <a:rPr dirty="0" sz="1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05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00" spc="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30" b="1">
                          <a:latin typeface="Calibri"/>
                          <a:cs typeface="Calibri"/>
                        </a:rPr>
                        <a:t>Progress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20" b="1">
                          <a:latin typeface="Calibri"/>
                          <a:cs typeface="Calibri"/>
                        </a:rPr>
                        <a:t>Existing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40">
                          <a:latin typeface="Calibri"/>
                          <a:cs typeface="Calibri"/>
                        </a:rPr>
                        <a:t>Damian</a:t>
                      </a:r>
                      <a:r>
                        <a:rPr dirty="0" sz="1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5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 b="1"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95">
                          <a:latin typeface="Calibri"/>
                          <a:cs typeface="Calibri"/>
                        </a:rPr>
                        <a:t>Garcia</a:t>
                      </a:r>
                      <a:r>
                        <a:rPr dirty="0" sz="1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5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 b="1"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95">
                          <a:latin typeface="Calibri"/>
                          <a:cs typeface="Calibri"/>
                        </a:rPr>
                        <a:t>Childress</a:t>
                      </a:r>
                      <a:r>
                        <a:rPr dirty="0" sz="10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5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 b="1"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90">
                          <a:latin typeface="Calibri"/>
                          <a:cs typeface="Calibri"/>
                        </a:rPr>
                        <a:t>Canutillo</a:t>
                      </a:r>
                      <a:r>
                        <a:rPr dirty="0" sz="10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5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 b="1"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95">
                          <a:latin typeface="Calibri"/>
                          <a:cs typeface="Calibri"/>
                        </a:rPr>
                        <a:t>Canutillo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5">
                          <a:latin typeface="Calibri"/>
                          <a:cs typeface="Calibri"/>
                        </a:rPr>
                        <a:t>HS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135" b="1">
                          <a:latin typeface="Calibri"/>
                          <a:cs typeface="Calibri"/>
                        </a:rPr>
                        <a:t>Upgrade</a:t>
                      </a:r>
                      <a:r>
                        <a:rPr dirty="0" sz="100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 b="1">
                          <a:latin typeface="Calibri"/>
                          <a:cs typeface="Calibri"/>
                        </a:rPr>
                        <a:t>Existing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480371" y="2478722"/>
          <a:ext cx="2734310" cy="27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1,412,680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3582923" y="3416782"/>
            <a:ext cx="790206" cy="232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72102" y="3420668"/>
            <a:ext cx="727925" cy="226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9596" y="929258"/>
          <a:ext cx="2922270" cy="66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1180"/>
                <a:gridCol w="110045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UDT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000" spc="20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05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Completion</a:t>
                      </a:r>
                      <a:r>
                        <a:rPr dirty="0" sz="10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110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4063" y="2445241"/>
          <a:ext cx="3118485" cy="235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8485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Include: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1-to-1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Campus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Blind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Spots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467359">
                <a:tc>
                  <a:txBody>
                    <a:bodyPr/>
                    <a:lstStyle/>
                    <a:p>
                      <a:pPr marL="299085" marR="11938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  </a:t>
                      </a:r>
                      <a:r>
                        <a:rPr dirty="0" sz="1000" spc="1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Emergency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Accessible 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via </a:t>
                      </a: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Phones,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App,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Wi-fi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Calling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Secure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Entry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</a:t>
                      </a:r>
                      <a:r>
                        <a:rPr dirty="0" sz="1000" spc="-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987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987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0480"/>
                </a:tc>
              </a:tr>
              <a:tr h="17335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Technology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Include: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468630">
                <a:tc>
                  <a:txBody>
                    <a:bodyPr/>
                    <a:lstStyle/>
                    <a:p>
                      <a:pPr marL="299085" marR="15621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Interactive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Flat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Panels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0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Classrooms  </a:t>
                      </a: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throughout</a:t>
                      </a:r>
                      <a:r>
                        <a:rPr dirty="0" sz="10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Campuses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Fixed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and/or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Movable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8508872" y="4508068"/>
            <a:ext cx="36042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CISD </a:t>
            </a:r>
            <a:r>
              <a:rPr dirty="0" sz="1200">
                <a:latin typeface="Calibri"/>
                <a:cs typeface="Calibri"/>
              </a:rPr>
              <a:t>Design Guidelines - </a:t>
            </a:r>
            <a:r>
              <a:rPr dirty="0" sz="1200" spc="-15">
                <a:latin typeface="Calibri"/>
                <a:cs typeface="Calibri"/>
              </a:rPr>
              <a:t>Typical </a:t>
            </a:r>
            <a:r>
              <a:rPr dirty="0" sz="1200" spc="-5">
                <a:latin typeface="Calibri"/>
                <a:cs typeface="Calibri"/>
              </a:rPr>
              <a:t>Secure </a:t>
            </a:r>
            <a:r>
              <a:rPr dirty="0" sz="1200" spc="-10">
                <a:latin typeface="Calibri"/>
                <a:cs typeface="Calibri"/>
              </a:rPr>
              <a:t>Vestibule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Upgrade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00120" y="2751582"/>
            <a:ext cx="2284095" cy="878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*Security upgrades for </a:t>
            </a:r>
            <a:r>
              <a:rPr dirty="0" sz="1050">
                <a:latin typeface="Calibri"/>
                <a:cs typeface="Calibri"/>
              </a:rPr>
              <a:t>Webex and Access  </a:t>
            </a:r>
            <a:r>
              <a:rPr dirty="0" sz="1050" spc="-5">
                <a:latin typeface="Calibri"/>
                <a:cs typeface="Calibri"/>
              </a:rPr>
              <a:t>Control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district-wide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</a:pP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 </a:t>
            </a:r>
            <a:r>
              <a:rPr dirty="0" sz="1100" spc="114" b="1">
                <a:latin typeface="Calibri"/>
                <a:cs typeface="Calibri"/>
              </a:rPr>
              <a:t>to</a:t>
            </a:r>
            <a:r>
              <a:rPr dirty="0" sz="1100" spc="-155" b="1">
                <a:latin typeface="Calibri"/>
                <a:cs typeface="Calibri"/>
              </a:rPr>
              <a:t>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225425">
              <a:lnSpc>
                <a:spcPct val="100000"/>
              </a:lnSpc>
              <a:spcBef>
                <a:spcPts val="490"/>
              </a:spcBef>
            </a:pP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52%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756" y="707110"/>
            <a:ext cx="1518678" cy="23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80326" y="364962"/>
            <a:ext cx="728980" cy="5549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448945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Calibri"/>
                <a:cs typeface="Calibri"/>
              </a:rPr>
              <a:t>75%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40723" y="710145"/>
            <a:ext cx="1518665" cy="232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72713" y="2378075"/>
            <a:ext cx="5092700" cy="3111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186433" cy="877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5319" y="0"/>
            <a:ext cx="689610" cy="8770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3816" y="0"/>
            <a:ext cx="4025646" cy="877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40055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70"/>
              <a:t>001-001 </a:t>
            </a:r>
            <a:r>
              <a:rPr dirty="0" sz="3200" spc="385"/>
              <a:t>Canutillo</a:t>
            </a:r>
            <a:r>
              <a:rPr dirty="0" sz="3200" spc="-5"/>
              <a:t> </a:t>
            </a:r>
            <a:r>
              <a:rPr dirty="0" sz="3200" spc="560"/>
              <a:t>HS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80" b="0">
                <a:latin typeface="Calibri"/>
                <a:cs typeface="Calibri"/>
              </a:rPr>
              <a:t>6675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50" b="0">
                <a:latin typeface="Calibri"/>
                <a:cs typeface="Calibri"/>
              </a:rPr>
              <a:t>S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Desert</a:t>
            </a:r>
            <a:r>
              <a:rPr dirty="0" sz="1000" spc="25" b="0">
                <a:latin typeface="Calibri"/>
                <a:cs typeface="Calibri"/>
              </a:rPr>
              <a:t> </a:t>
            </a:r>
            <a:r>
              <a:rPr dirty="0" sz="1000" spc="85" b="0">
                <a:latin typeface="Calibri"/>
                <a:cs typeface="Calibri"/>
              </a:rPr>
              <a:t>Blvd,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1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75" b="0">
                <a:latin typeface="Calibri"/>
                <a:cs typeface="Calibri"/>
              </a:rPr>
              <a:t>79932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73718" y="2049652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6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6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452229" y="2057222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06814" y="2125091"/>
            <a:ext cx="84581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31361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513" y="0"/>
                </a:moveTo>
                <a:lnTo>
                  <a:pt x="128866" y="5786"/>
                </a:lnTo>
                <a:lnTo>
                  <a:pt x="86943" y="22116"/>
                </a:lnTo>
                <a:lnTo>
                  <a:pt x="51419" y="47450"/>
                </a:lnTo>
                <a:lnTo>
                  <a:pt x="23970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70" y="243769"/>
                </a:lnTo>
                <a:lnTo>
                  <a:pt x="51419" y="276542"/>
                </a:lnTo>
                <a:lnTo>
                  <a:pt x="86943" y="301864"/>
                </a:lnTo>
                <a:lnTo>
                  <a:pt x="128866" y="318191"/>
                </a:lnTo>
                <a:lnTo>
                  <a:pt x="175513" y="323976"/>
                </a:lnTo>
                <a:lnTo>
                  <a:pt x="222107" y="318191"/>
                </a:lnTo>
                <a:lnTo>
                  <a:pt x="263995" y="301864"/>
                </a:lnTo>
                <a:lnTo>
                  <a:pt x="299497" y="276542"/>
                </a:lnTo>
                <a:lnTo>
                  <a:pt x="326935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5" y="80245"/>
                </a:lnTo>
                <a:lnTo>
                  <a:pt x="299497" y="47450"/>
                </a:lnTo>
                <a:lnTo>
                  <a:pt x="263995" y="22116"/>
                </a:lnTo>
                <a:lnTo>
                  <a:pt x="222107" y="5786"/>
                </a:lnTo>
                <a:lnTo>
                  <a:pt x="17551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24732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78046" y="2074798"/>
            <a:ext cx="84581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Baseball/Softball</a:t>
                      </a:r>
                      <a:r>
                        <a:rPr dirty="0" sz="8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Playfields</a:t>
                      </a:r>
                      <a:r>
                        <a:rPr dirty="0" sz="8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Reached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Substantial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01/13!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Playfields</a:t>
                      </a:r>
                      <a:r>
                        <a:rPr dirty="0" sz="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Ribbon</a:t>
                      </a:r>
                      <a:r>
                        <a:rPr dirty="0" sz="8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Cutting</a:t>
                      </a:r>
                      <a:r>
                        <a:rPr dirty="0" sz="8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Ceremony</a:t>
                      </a:r>
                      <a:r>
                        <a:rPr dirty="0" sz="8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took</a:t>
                      </a:r>
                      <a:r>
                        <a:rPr dirty="0" sz="8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dirty="0" sz="80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02/07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9311576" y="2512631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16,375,565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10488168" y="710183"/>
            <a:ext cx="95250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80496" y="714298"/>
            <a:ext cx="1425575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820657" y="434086"/>
            <a:ext cx="3185795" cy="48958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64335" algn="l"/>
              </a:tabLst>
            </a:pPr>
            <a:r>
              <a:rPr dirty="0" baseline="-10101" sz="1650" spc="202" b="1">
                <a:latin typeface="Calibri"/>
                <a:cs typeface="Calibri"/>
              </a:rPr>
              <a:t>Construction	</a:t>
            </a: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5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703580">
              <a:lnSpc>
                <a:spcPct val="100000"/>
              </a:lnSpc>
              <a:spcBef>
                <a:spcPts val="885"/>
              </a:spcBef>
              <a:tabLst>
                <a:tab pos="1744980" algn="l"/>
              </a:tabLst>
            </a:pPr>
            <a:r>
              <a:rPr dirty="0" sz="1200" b="1">
                <a:latin typeface="Calibri"/>
                <a:cs typeface="Calibri"/>
              </a:rPr>
              <a:t>4%	</a:t>
            </a:r>
            <a:r>
              <a:rPr dirty="0" sz="1200" b="1">
                <a:solidFill>
                  <a:srgbClr val="404040"/>
                </a:solidFill>
                <a:latin typeface="Calibri"/>
                <a:cs typeface="Calibri"/>
              </a:rPr>
              <a:t>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9596" y="929258"/>
          <a:ext cx="344741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45478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Architecture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AO General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August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Summer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-21539" y="4339192"/>
          <a:ext cx="3292475" cy="128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475"/>
              </a:tblGrid>
              <a:tr h="305435">
                <a:tc>
                  <a:txBody>
                    <a:bodyPr/>
                    <a:lstStyle/>
                    <a:p>
                      <a:pPr marL="127000" marR="36004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Exterior 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Sidewalk,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Reseal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10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Pavement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1559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Replace/Repair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Window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Wall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Gaskets,</a:t>
                      </a:r>
                      <a:r>
                        <a:rPr dirty="0" sz="10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99085">
                        <a:lnSpc>
                          <a:spcPts val="1145"/>
                        </a:lnSpc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Exterior</a:t>
                      </a:r>
                      <a:r>
                        <a:rPr dirty="0" sz="10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Masonry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Ceiling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Instructional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Basketball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Tennis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063" y="2445241"/>
          <a:ext cx="3106420" cy="161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5785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67359">
                <a:tc>
                  <a:txBody>
                    <a:bodyPr/>
                    <a:lstStyle/>
                    <a:p>
                      <a:pPr marL="299085" marR="27622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Vestibule, 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PA/Fire  Alarm/Security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Cameras/Access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 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Repairs, Metal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Canopies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14960">
                <a:tc>
                  <a:txBody>
                    <a:bodyPr/>
                    <a:lstStyle/>
                    <a:p>
                      <a:pPr marL="299085" marR="11874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-1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Cooling 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Towers,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Boilers,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Heat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Pumps, 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Evaporative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CTE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Wireless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0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Softball/Baseball Playfields</a:t>
                      </a:r>
                      <a:r>
                        <a:rPr dirty="0" sz="10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3470" y="2298204"/>
            <a:ext cx="5007102" cy="3347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072133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1019" y="0"/>
            <a:ext cx="689610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9516" y="0"/>
            <a:ext cx="3972305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23291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140"/>
              <a:t>101-001 </a:t>
            </a:r>
            <a:r>
              <a:rPr dirty="0" sz="3200" spc="385"/>
              <a:t>Canutillo</a:t>
            </a:r>
            <a:r>
              <a:rPr dirty="0" sz="3200" spc="150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b="0">
                <a:latin typeface="Calibri"/>
                <a:cs typeface="Calibri"/>
              </a:rPr>
              <a:t>651 </a:t>
            </a:r>
            <a:r>
              <a:rPr dirty="0" sz="1000" spc="90" b="0">
                <a:latin typeface="Calibri"/>
                <a:cs typeface="Calibri"/>
              </a:rPr>
              <a:t>Canutillo </a:t>
            </a:r>
            <a:r>
              <a:rPr dirty="0" sz="1000" spc="70" b="0">
                <a:latin typeface="Calibri"/>
                <a:cs typeface="Calibri"/>
              </a:rPr>
              <a:t>Ave, </a:t>
            </a:r>
            <a:r>
              <a:rPr dirty="0" sz="1000" spc="80" b="0">
                <a:latin typeface="Calibri"/>
                <a:cs typeface="Calibri"/>
              </a:rPr>
              <a:t>Canutillo,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-25" b="0">
                <a:latin typeface="Calibri"/>
                <a:cs typeface="Calibri"/>
              </a:rPr>
              <a:t> </a:t>
            </a:r>
            <a:r>
              <a:rPr dirty="0" sz="1000" spc="85" b="0">
                <a:latin typeface="Calibri"/>
                <a:cs typeface="Calibri"/>
              </a:rPr>
              <a:t>79835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3373" y="450291"/>
            <a:ext cx="5416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94804" y="707110"/>
            <a:ext cx="1520189" cy="233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971535" y="704850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95%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43771" y="710145"/>
            <a:ext cx="1518666" cy="232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933815" y="384559"/>
            <a:ext cx="983615" cy="53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100" spc="135" b="1">
                <a:latin typeface="Calibri"/>
                <a:cs typeface="Calibri"/>
              </a:rPr>
              <a:t>Construction</a:t>
            </a:r>
            <a:endParaRPr sz="1100">
              <a:latin typeface="Calibri"/>
              <a:cs typeface="Calibri"/>
            </a:endParaRPr>
          </a:p>
          <a:p>
            <a:pPr marL="563880">
              <a:lnSpc>
                <a:spcPct val="100000"/>
              </a:lnSpc>
              <a:spcBef>
                <a:spcPts val="660"/>
              </a:spcBef>
            </a:pPr>
            <a:r>
              <a:rPr dirty="0" sz="1200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6479" y="2049652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93" y="5786"/>
                </a:lnTo>
                <a:lnTo>
                  <a:pt x="86905" y="22116"/>
                </a:lnTo>
                <a:lnTo>
                  <a:pt x="51403" y="47450"/>
                </a:lnTo>
                <a:lnTo>
                  <a:pt x="23965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65" y="243769"/>
                </a:lnTo>
                <a:lnTo>
                  <a:pt x="51403" y="276542"/>
                </a:lnTo>
                <a:lnTo>
                  <a:pt x="86905" y="301864"/>
                </a:lnTo>
                <a:lnTo>
                  <a:pt x="128793" y="318191"/>
                </a:lnTo>
                <a:lnTo>
                  <a:pt x="175387" y="323976"/>
                </a:lnTo>
                <a:lnTo>
                  <a:pt x="222034" y="318191"/>
                </a:lnTo>
                <a:lnTo>
                  <a:pt x="263957" y="301864"/>
                </a:lnTo>
                <a:lnTo>
                  <a:pt x="299481" y="276542"/>
                </a:lnTo>
                <a:lnTo>
                  <a:pt x="326930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0" y="80245"/>
                </a:lnTo>
                <a:lnTo>
                  <a:pt x="299481" y="47450"/>
                </a:lnTo>
                <a:lnTo>
                  <a:pt x="263957" y="22116"/>
                </a:lnTo>
                <a:lnTo>
                  <a:pt x="22203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44990" y="2057222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9575" y="2125091"/>
            <a:ext cx="84708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25063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93" y="5786"/>
                </a:lnTo>
                <a:lnTo>
                  <a:pt x="86905" y="22116"/>
                </a:lnTo>
                <a:lnTo>
                  <a:pt x="51403" y="47450"/>
                </a:lnTo>
                <a:lnTo>
                  <a:pt x="23965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65" y="243769"/>
                </a:lnTo>
                <a:lnTo>
                  <a:pt x="51403" y="276542"/>
                </a:lnTo>
                <a:lnTo>
                  <a:pt x="86905" y="301864"/>
                </a:lnTo>
                <a:lnTo>
                  <a:pt x="128793" y="318191"/>
                </a:lnTo>
                <a:lnTo>
                  <a:pt x="175387" y="323976"/>
                </a:lnTo>
                <a:lnTo>
                  <a:pt x="222034" y="318191"/>
                </a:lnTo>
                <a:lnTo>
                  <a:pt x="263957" y="301864"/>
                </a:lnTo>
                <a:lnTo>
                  <a:pt x="299481" y="276542"/>
                </a:lnTo>
                <a:lnTo>
                  <a:pt x="326930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0" y="80245"/>
                </a:lnTo>
                <a:lnTo>
                  <a:pt x="299481" y="47450"/>
                </a:lnTo>
                <a:lnTo>
                  <a:pt x="263957" y="22116"/>
                </a:lnTo>
                <a:lnTo>
                  <a:pt x="22203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18305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71747" y="2074798"/>
            <a:ext cx="84581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74135" y="5903976"/>
            <a:ext cx="8749283" cy="954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400297" y="5930823"/>
          <a:ext cx="8648065" cy="86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49554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 marR="2578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Ongoing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Upcoming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45">
                          <a:latin typeface="Calibri"/>
                          <a:cs typeface="Calibri"/>
                        </a:rPr>
                        <a:t>Wi-fi,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0">
                          <a:latin typeface="Calibri"/>
                          <a:cs typeface="Calibri"/>
                        </a:rPr>
                        <a:t>Camera,</a:t>
                      </a:r>
                      <a:r>
                        <a:rPr dirty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5">
                          <a:latin typeface="Calibri"/>
                          <a:cs typeface="Calibri"/>
                        </a:rPr>
                        <a:t>Control  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Upgrades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 Phase</a:t>
                      </a:r>
                      <a:r>
                        <a:rPr dirty="0" sz="8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304337" y="2512631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9,570,316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0483595" y="710183"/>
            <a:ext cx="44957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24743" y="714171"/>
            <a:ext cx="1475486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0524743" y="714197"/>
            <a:ext cx="14757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498328" y="455168"/>
            <a:ext cx="14922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6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9596" y="929258"/>
          <a:ext cx="35991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0718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Architecture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Banes General Contractors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Early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-21539" y="4339192"/>
          <a:ext cx="3214370" cy="938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4370"/>
              </a:tblGrid>
              <a:tr h="305435">
                <a:tc>
                  <a:txBody>
                    <a:bodyPr/>
                    <a:lstStyle/>
                    <a:p>
                      <a:pPr marL="127000" marR="28194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Bus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Route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68630">
                <a:tc>
                  <a:txBody>
                    <a:bodyPr/>
                    <a:lstStyle/>
                    <a:p>
                      <a:pPr marL="299085" marR="11938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Sprinkler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System,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Heater 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Replacement,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Reseal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Pavement,</a:t>
                      </a:r>
                      <a:r>
                        <a:rPr dirty="0" sz="10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Window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Blinds,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Mechanical</a:t>
                      </a:r>
                      <a:r>
                        <a:rPr dirty="0" sz="1000" spc="-1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063" y="2445241"/>
          <a:ext cx="3040380" cy="1416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0380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19760">
                <a:tc>
                  <a:txBody>
                    <a:bodyPr/>
                    <a:lstStyle/>
                    <a:p>
                      <a:pPr marL="299085" marR="26924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Vestibule, 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Fire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Alarm/PA/Emergency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Notification 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Systems,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0480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Wireless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99085">
                        <a:lnSpc>
                          <a:spcPts val="1145"/>
                        </a:lnSpc>
                      </a:pP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HVAC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Repairs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Parapets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2530" cy="87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416" y="0"/>
            <a:ext cx="689610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9911" y="0"/>
            <a:ext cx="4025646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40690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75"/>
              <a:t>104-001 </a:t>
            </a:r>
            <a:r>
              <a:rPr dirty="0" sz="3200" spc="420"/>
              <a:t>Childress</a:t>
            </a:r>
            <a:r>
              <a:rPr dirty="0" sz="3200" spc="20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114" b="0">
                <a:latin typeface="Calibri"/>
                <a:cs typeface="Calibri"/>
              </a:rPr>
              <a:t>7700</a:t>
            </a:r>
            <a:r>
              <a:rPr dirty="0" sz="1000" spc="35" b="0">
                <a:latin typeface="Calibri"/>
                <a:cs typeface="Calibri"/>
              </a:rPr>
              <a:t> </a:t>
            </a:r>
            <a:r>
              <a:rPr dirty="0" sz="1000" spc="145" b="0">
                <a:latin typeface="Calibri"/>
                <a:cs typeface="Calibri"/>
              </a:rPr>
              <a:t>Cap</a:t>
            </a:r>
            <a:r>
              <a:rPr dirty="0" sz="1000" spc="45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Carter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Rd.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80" b="0">
                <a:latin typeface="Calibri"/>
                <a:cs typeface="Calibri"/>
              </a:rPr>
              <a:t>Vinton,</a:t>
            </a:r>
            <a:r>
              <a:rPr dirty="0" sz="1000" spc="50" b="0">
                <a:latin typeface="Calibri"/>
                <a:cs typeface="Calibri"/>
              </a:rPr>
              <a:t> </a:t>
            </a:r>
            <a:r>
              <a:rPr dirty="0" sz="1000" spc="95" b="0">
                <a:latin typeface="Calibri"/>
                <a:cs typeface="Calibri"/>
              </a:rPr>
              <a:t>Texas</a:t>
            </a:r>
            <a:r>
              <a:rPr dirty="0" sz="1000" spc="40" b="0">
                <a:latin typeface="Calibri"/>
                <a:cs typeface="Calibri"/>
              </a:rPr>
              <a:t> 79821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70376" y="2284348"/>
            <a:ext cx="3947287" cy="3074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72959" y="462788"/>
            <a:ext cx="5416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40" b="1">
                <a:latin typeface="Calibri"/>
                <a:cs typeface="Calibri"/>
              </a:rPr>
              <a:t>Desi</a:t>
            </a:r>
            <a:r>
              <a:rPr dirty="0" sz="1100" spc="245" b="1">
                <a:latin typeface="Calibri"/>
                <a:cs typeface="Calibri"/>
              </a:rPr>
              <a:t>g</a:t>
            </a:r>
            <a:r>
              <a:rPr dirty="0" sz="1100" spc="170" b="1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46819" y="704087"/>
            <a:ext cx="1518666" cy="232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67748" y="2049652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6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6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446132" y="2057222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00844" y="2125091"/>
            <a:ext cx="84581" cy="141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86582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93" y="5786"/>
                </a:lnTo>
                <a:lnTo>
                  <a:pt x="86905" y="22116"/>
                </a:lnTo>
                <a:lnTo>
                  <a:pt x="51403" y="47450"/>
                </a:lnTo>
                <a:lnTo>
                  <a:pt x="23965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65" y="243769"/>
                </a:lnTo>
                <a:lnTo>
                  <a:pt x="51403" y="276542"/>
                </a:lnTo>
                <a:lnTo>
                  <a:pt x="86905" y="301864"/>
                </a:lnTo>
                <a:lnTo>
                  <a:pt x="128793" y="318191"/>
                </a:lnTo>
                <a:lnTo>
                  <a:pt x="175387" y="323976"/>
                </a:lnTo>
                <a:lnTo>
                  <a:pt x="222034" y="318191"/>
                </a:lnTo>
                <a:lnTo>
                  <a:pt x="263957" y="301864"/>
                </a:lnTo>
                <a:lnTo>
                  <a:pt x="299481" y="276542"/>
                </a:lnTo>
                <a:lnTo>
                  <a:pt x="326930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0" y="80245"/>
                </a:lnTo>
                <a:lnTo>
                  <a:pt x="299481" y="47450"/>
                </a:lnTo>
                <a:lnTo>
                  <a:pt x="263957" y="22116"/>
                </a:lnTo>
                <a:lnTo>
                  <a:pt x="22203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79697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33266" y="2074798"/>
            <a:ext cx="84582" cy="140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74135" y="5903976"/>
            <a:ext cx="8749283" cy="9540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9305607" y="2512631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7,269,598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7187183" y="710145"/>
            <a:ext cx="1518666" cy="230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962645" y="706577"/>
            <a:ext cx="3708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486643" y="707136"/>
            <a:ext cx="44957" cy="2324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28807" y="710234"/>
            <a:ext cx="1475486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870442" y="375082"/>
            <a:ext cx="3134360" cy="54483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604645" algn="l"/>
              </a:tabLst>
            </a:pPr>
            <a:r>
              <a:rPr dirty="0" sz="1100" spc="135" b="1">
                <a:latin typeface="Calibri"/>
                <a:cs typeface="Calibri"/>
              </a:rPr>
              <a:t>Construction	</a:t>
            </a: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55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50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630555">
              <a:lnSpc>
                <a:spcPct val="100000"/>
              </a:lnSpc>
              <a:spcBef>
                <a:spcPts val="690"/>
              </a:spcBef>
              <a:tabLst>
                <a:tab pos="1693545" algn="l"/>
              </a:tabLst>
            </a:pPr>
            <a:r>
              <a:rPr dirty="0" baseline="2314" sz="1800" b="1">
                <a:latin typeface="Calibri"/>
                <a:cs typeface="Calibri"/>
              </a:rPr>
              <a:t>0%	</a:t>
            </a:r>
            <a:r>
              <a:rPr dirty="0" sz="1200" b="1"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9596" y="929258"/>
          <a:ext cx="36118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19250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Mijares-Mora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Jordan Foster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-21539" y="4339192"/>
          <a:ext cx="3351529" cy="1306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0895"/>
              </a:tblGrid>
              <a:tr h="305435">
                <a:tc>
                  <a:txBody>
                    <a:bodyPr/>
                    <a:lstStyle/>
                    <a:p>
                      <a:pPr marL="127000" marR="4184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Black-Top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Carpet Flooring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-1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LVT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Millwork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Sinks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Classrooms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Shade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Soccer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16230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Renovate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Science,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Computer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Labs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99085">
                        <a:lnSpc>
                          <a:spcPts val="1150"/>
                        </a:lnSpc>
                      </a:pP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flooring,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paint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millwork,</a:t>
                      </a:r>
                      <a:r>
                        <a:rPr dirty="0" sz="10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lights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4063" y="2445241"/>
          <a:ext cx="3021330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330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19760">
                <a:tc>
                  <a:txBody>
                    <a:bodyPr/>
                    <a:lstStyle/>
                    <a:p>
                      <a:pPr marL="299085" marR="250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Vestibule, 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Fire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Alarm/PA/Emergency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Notification 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Systems,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Maintenance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Sealants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Walk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HVAC</a:t>
                      </a:r>
                      <a:r>
                        <a:rPr dirty="0" sz="10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16230">
                <a:tc>
                  <a:txBody>
                    <a:bodyPr/>
                    <a:lstStyle/>
                    <a:p>
                      <a:pPr marL="299085" marR="504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  Switches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Cabling,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Wi-Fi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6" name="object 46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4763" y="6128943"/>
            <a:ext cx="5526405" cy="210185"/>
          </a:xfrm>
          <a:prstGeom prst="rect">
            <a:avLst/>
          </a:prstGeom>
          <a:solidFill>
            <a:srgbClr val="FCCD08"/>
          </a:solidFill>
          <a:ln w="12700">
            <a:solidFill>
              <a:srgbClr val="6C4F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55"/>
              </a:spcBef>
            </a:pPr>
            <a:r>
              <a:rPr dirty="0" sz="1200" spc="180" b="1">
                <a:solidFill>
                  <a:srgbClr val="0D0D0D"/>
                </a:solidFill>
                <a:latin typeface="Calibri"/>
                <a:cs typeface="Calibri"/>
              </a:rPr>
              <a:t>CANUTILLO</a:t>
            </a:r>
            <a:r>
              <a:rPr dirty="0" sz="1200" spc="5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165" b="1">
                <a:solidFill>
                  <a:srgbClr val="0D0D0D"/>
                </a:solidFill>
                <a:latin typeface="Calibri"/>
                <a:cs typeface="Calibri"/>
              </a:rPr>
              <a:t>ISD</a:t>
            </a:r>
            <a:r>
              <a:rPr dirty="0" sz="1200" spc="5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229" b="1">
                <a:solidFill>
                  <a:srgbClr val="0D0D0D"/>
                </a:solidFill>
                <a:latin typeface="Calibri"/>
                <a:cs typeface="Calibri"/>
              </a:rPr>
              <a:t>CBAC</a:t>
            </a:r>
            <a:r>
              <a:rPr dirty="0" sz="1200" spc="4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155" b="1">
                <a:solidFill>
                  <a:srgbClr val="0D0D0D"/>
                </a:solidFill>
                <a:latin typeface="Calibri"/>
                <a:cs typeface="Calibri"/>
              </a:rPr>
              <a:t>MEETING</a:t>
            </a:r>
            <a:r>
              <a:rPr dirty="0" sz="1200" spc="3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-200" b="1">
                <a:solidFill>
                  <a:srgbClr val="0D0D0D"/>
                </a:solidFill>
                <a:latin typeface="Calibri"/>
                <a:cs typeface="Calibri"/>
              </a:rPr>
              <a:t>|</a:t>
            </a:r>
            <a:r>
              <a:rPr dirty="0" sz="1200" spc="-14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190" b="1">
                <a:solidFill>
                  <a:srgbClr val="0D0D0D"/>
                </a:solidFill>
                <a:latin typeface="Calibri"/>
                <a:cs typeface="Calibri"/>
              </a:rPr>
              <a:t>June</a:t>
            </a:r>
            <a:r>
              <a:rPr dirty="0" sz="1200" spc="65" b="1">
                <a:solidFill>
                  <a:srgbClr val="0D0D0D"/>
                </a:solidFill>
                <a:latin typeface="Calibri"/>
                <a:cs typeface="Calibri"/>
              </a:rPr>
              <a:t> 23,</a:t>
            </a:r>
            <a:r>
              <a:rPr dirty="0" sz="1200" spc="7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125" b="1">
                <a:solidFill>
                  <a:srgbClr val="0D0D0D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592" y="2912821"/>
            <a:ext cx="827849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9850" algn="l"/>
                <a:tab pos="4366895" algn="l"/>
              </a:tabLst>
            </a:pPr>
            <a:r>
              <a:rPr dirty="0" sz="4000" spc="735" b="1">
                <a:solidFill>
                  <a:srgbClr val="FFFFFF"/>
                </a:solidFill>
                <a:latin typeface="Calibri"/>
                <a:cs typeface="Calibri"/>
              </a:rPr>
              <a:t>Citizens	</a:t>
            </a:r>
            <a:r>
              <a:rPr dirty="0" sz="4000" spc="844" b="1">
                <a:solidFill>
                  <a:srgbClr val="FFFFFF"/>
                </a:solidFill>
                <a:latin typeface="Calibri"/>
                <a:cs typeface="Calibri"/>
              </a:rPr>
              <a:t>Bond	</a:t>
            </a:r>
            <a:r>
              <a:rPr dirty="0" sz="4000" spc="725" b="1">
                <a:solidFill>
                  <a:srgbClr val="FFFFFF"/>
                </a:solidFill>
                <a:latin typeface="Calibri"/>
                <a:cs typeface="Calibri"/>
              </a:rPr>
              <a:t>Advisory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2029" algn="l"/>
                <a:tab pos="6193155" algn="l"/>
              </a:tabLst>
            </a:pPr>
            <a:r>
              <a:rPr dirty="0" sz="4000" spc="825" b="1">
                <a:solidFill>
                  <a:srgbClr val="FFFFFF"/>
                </a:solidFill>
                <a:latin typeface="Calibri"/>
                <a:cs typeface="Calibri"/>
              </a:rPr>
              <a:t>Committee	</a:t>
            </a:r>
            <a:r>
              <a:rPr dirty="0" sz="4000" spc="740" b="1">
                <a:solidFill>
                  <a:srgbClr val="FFFFFF"/>
                </a:solidFill>
                <a:latin typeface="Calibri"/>
                <a:cs typeface="Calibri"/>
              </a:rPr>
              <a:t>Meeting	</a:t>
            </a:r>
            <a:r>
              <a:rPr dirty="0" sz="4000" spc="815" b="1">
                <a:solidFill>
                  <a:srgbClr val="FFFFFF"/>
                </a:solidFill>
                <a:latin typeface="Calibri"/>
                <a:cs typeface="Calibri"/>
              </a:rPr>
              <a:t>(CBAC)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733" y="2392800"/>
            <a:ext cx="3755184" cy="301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52905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791" y="0"/>
            <a:ext cx="689609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0287" y="0"/>
            <a:ext cx="3701034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04241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29"/>
              <a:t>103-001 </a:t>
            </a:r>
            <a:r>
              <a:rPr dirty="0" sz="3200" spc="495"/>
              <a:t>Damian</a:t>
            </a:r>
            <a:r>
              <a:rPr dirty="0" sz="3200" spc="35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110" b="0">
                <a:latin typeface="Calibri"/>
                <a:cs typeface="Calibri"/>
              </a:rPr>
              <a:t>6300</a:t>
            </a:r>
            <a:r>
              <a:rPr dirty="0" sz="1000" spc="35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Strahan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Rd,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2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75" b="0">
                <a:latin typeface="Calibri"/>
                <a:cs typeface="Calibri"/>
              </a:rPr>
              <a:t>79932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70801" y="452120"/>
            <a:ext cx="5416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40" b="1">
                <a:latin typeface="Calibri"/>
                <a:cs typeface="Calibri"/>
              </a:rPr>
              <a:t>Desi</a:t>
            </a:r>
            <a:r>
              <a:rPr dirty="0" sz="1100" spc="245" b="1">
                <a:latin typeface="Calibri"/>
                <a:cs typeface="Calibri"/>
              </a:rPr>
              <a:t>g</a:t>
            </a:r>
            <a:r>
              <a:rPr dirty="0" sz="1100" spc="170" b="1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2611" y="708634"/>
            <a:ext cx="1518666" cy="23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958708" y="705992"/>
            <a:ext cx="370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1580" y="704062"/>
            <a:ext cx="1518666" cy="233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11514" y="379066"/>
            <a:ext cx="985519" cy="53848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100" spc="175" b="1">
                <a:latin typeface="Calibri"/>
                <a:cs typeface="Calibri"/>
              </a:rPr>
              <a:t>C</a:t>
            </a:r>
            <a:r>
              <a:rPr dirty="0" sz="1100" spc="175" b="1">
                <a:latin typeface="Calibri"/>
                <a:cs typeface="Calibri"/>
              </a:rPr>
              <a:t>o</a:t>
            </a:r>
            <a:r>
              <a:rPr dirty="0" sz="1100" spc="175" b="1">
                <a:latin typeface="Calibri"/>
                <a:cs typeface="Calibri"/>
              </a:rPr>
              <a:t>n</a:t>
            </a:r>
            <a:r>
              <a:rPr dirty="0" sz="1100" spc="145" b="1">
                <a:latin typeface="Calibri"/>
                <a:cs typeface="Calibri"/>
              </a:rPr>
              <a:t>s</a:t>
            </a:r>
            <a:r>
              <a:rPr dirty="0" sz="1100" spc="90" b="1">
                <a:latin typeface="Calibri"/>
                <a:cs typeface="Calibri"/>
              </a:rPr>
              <a:t>tr</a:t>
            </a:r>
            <a:r>
              <a:rPr dirty="0" sz="1100" spc="135" b="1">
                <a:latin typeface="Calibri"/>
                <a:cs typeface="Calibri"/>
              </a:rPr>
              <a:t>uction</a:t>
            </a:r>
            <a:endParaRPr sz="1100">
              <a:latin typeface="Calibri"/>
              <a:cs typeface="Calibri"/>
            </a:endParaRPr>
          </a:p>
          <a:p>
            <a:pPr algn="r" marR="114300">
              <a:lnSpc>
                <a:spcPct val="100000"/>
              </a:lnSpc>
              <a:spcBef>
                <a:spcPts val="665"/>
              </a:spcBef>
            </a:pPr>
            <a:r>
              <a:rPr dirty="0" sz="1200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5208" y="2060829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514" y="0"/>
                </a:moveTo>
                <a:lnTo>
                  <a:pt x="128866" y="5785"/>
                </a:lnTo>
                <a:lnTo>
                  <a:pt x="86943" y="22112"/>
                </a:lnTo>
                <a:lnTo>
                  <a:pt x="51419" y="47434"/>
                </a:lnTo>
                <a:lnTo>
                  <a:pt x="23970" y="80207"/>
                </a:lnTo>
                <a:lnTo>
                  <a:pt x="6271" y="118886"/>
                </a:lnTo>
                <a:lnTo>
                  <a:pt x="0" y="161925"/>
                </a:lnTo>
                <a:lnTo>
                  <a:pt x="6271" y="205017"/>
                </a:lnTo>
                <a:lnTo>
                  <a:pt x="23970" y="243731"/>
                </a:lnTo>
                <a:lnTo>
                  <a:pt x="51419" y="276526"/>
                </a:lnTo>
                <a:lnTo>
                  <a:pt x="86943" y="301860"/>
                </a:lnTo>
                <a:lnTo>
                  <a:pt x="128866" y="318190"/>
                </a:lnTo>
                <a:lnTo>
                  <a:pt x="175514" y="323976"/>
                </a:lnTo>
                <a:lnTo>
                  <a:pt x="222107" y="318190"/>
                </a:lnTo>
                <a:lnTo>
                  <a:pt x="263995" y="301860"/>
                </a:lnTo>
                <a:lnTo>
                  <a:pt x="299497" y="276526"/>
                </a:lnTo>
                <a:lnTo>
                  <a:pt x="326935" y="243731"/>
                </a:lnTo>
                <a:lnTo>
                  <a:pt x="344629" y="205017"/>
                </a:lnTo>
                <a:lnTo>
                  <a:pt x="350900" y="161925"/>
                </a:lnTo>
                <a:lnTo>
                  <a:pt x="344629" y="118886"/>
                </a:lnTo>
                <a:lnTo>
                  <a:pt x="326935" y="80207"/>
                </a:lnTo>
                <a:lnTo>
                  <a:pt x="299497" y="47434"/>
                </a:lnTo>
                <a:lnTo>
                  <a:pt x="263995" y="22112"/>
                </a:lnTo>
                <a:lnTo>
                  <a:pt x="222107" y="5785"/>
                </a:lnTo>
                <a:lnTo>
                  <a:pt x="17551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43719" y="2068830"/>
            <a:ext cx="14446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220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8305" y="2136267"/>
            <a:ext cx="84709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48558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741546" y="2009901"/>
            <a:ext cx="1695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00" b="1">
                <a:latin typeface="Calibri"/>
                <a:cs typeface="Calibri"/>
              </a:rPr>
              <a:t> </a:t>
            </a:r>
            <a:r>
              <a:rPr dirty="0" sz="1400" spc="190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95115" y="2074798"/>
            <a:ext cx="84709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74135" y="5903971"/>
            <a:ext cx="8749283" cy="908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400297" y="5930823"/>
          <a:ext cx="8648065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/Phase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dirty="0" sz="8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8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Installation</a:t>
                      </a:r>
                      <a:r>
                        <a:rPr dirty="0" sz="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303067" y="2523807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7,299,537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69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0504931" y="707136"/>
            <a:ext cx="110490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611739" y="711377"/>
            <a:ext cx="1410334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0458450" y="359193"/>
            <a:ext cx="1564005" cy="56134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45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123825">
              <a:lnSpc>
                <a:spcPct val="100000"/>
              </a:lnSpc>
              <a:spcBef>
                <a:spcPts val="755"/>
              </a:spcBef>
            </a:pPr>
            <a:r>
              <a:rPr dirty="0" sz="1200" b="1"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9596" y="929258"/>
          <a:ext cx="36118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19250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Mijares-Mora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Jordan Foster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-21539" y="4339192"/>
          <a:ext cx="3051810" cy="115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</a:tblGrid>
              <a:tr h="305435">
                <a:tc>
                  <a:txBody>
                    <a:bodyPr/>
                    <a:lstStyle/>
                    <a:p>
                      <a:pPr marL="127000" marR="11938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Additional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Restrooms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Interior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Paint,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Seal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Masonry</a:t>
                      </a:r>
                      <a:r>
                        <a:rPr dirty="0" sz="1000" spc="-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Joints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Exterior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Stucco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-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Paint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Heaters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Multipurpose</a:t>
                      </a:r>
                      <a:r>
                        <a:rPr dirty="0" sz="100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4063" y="2445241"/>
          <a:ext cx="3021330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330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19760">
                <a:tc>
                  <a:txBody>
                    <a:bodyPr/>
                    <a:lstStyle/>
                    <a:p>
                      <a:pPr marL="299085" marR="250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Vestibule, 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Fire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Alarm/PA/Emergency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Notification 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Systems,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Maintenance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Sealants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Walk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HVAC</a:t>
                      </a:r>
                      <a:r>
                        <a:rPr dirty="0" sz="10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16230">
                <a:tc>
                  <a:txBody>
                    <a:bodyPr/>
                    <a:lstStyle/>
                    <a:p>
                      <a:pPr marL="299085" marR="504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  Switches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Cabling,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Wi-Fi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54430" cy="87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3316" y="0"/>
            <a:ext cx="689610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1812" y="0"/>
            <a:ext cx="3394710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373761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35"/>
              <a:t>105-001 </a:t>
            </a:r>
            <a:r>
              <a:rPr dirty="0" sz="3200" spc="395"/>
              <a:t>Garcia</a:t>
            </a:r>
            <a:r>
              <a:rPr dirty="0" sz="3200" spc="20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90" b="0">
                <a:latin typeface="Calibri"/>
                <a:cs typeface="Calibri"/>
              </a:rPr>
              <a:t>6550</a:t>
            </a:r>
            <a:r>
              <a:rPr dirty="0" sz="1000" spc="3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Westside</a:t>
            </a:r>
            <a:r>
              <a:rPr dirty="0" sz="1000" spc="35" b="0">
                <a:latin typeface="Calibri"/>
                <a:cs typeface="Calibri"/>
              </a:rPr>
              <a:t> </a:t>
            </a:r>
            <a:r>
              <a:rPr dirty="0" sz="1000" spc="70" b="0">
                <a:latin typeface="Calibri"/>
                <a:cs typeface="Calibri"/>
              </a:rPr>
              <a:t>Dr,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80" b="0">
                <a:latin typeface="Calibri"/>
                <a:cs typeface="Calibri"/>
              </a:rPr>
              <a:t>79932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0833" y="450291"/>
            <a:ext cx="541655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3280" y="707110"/>
            <a:ext cx="1518666" cy="232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767066" y="711453"/>
            <a:ext cx="370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59011" y="710145"/>
            <a:ext cx="1518666" cy="232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62922" y="2049652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6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6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6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441306" y="2057222"/>
            <a:ext cx="14484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296018" y="2125091"/>
            <a:ext cx="84581" cy="141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06647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99764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3205" y="2074798"/>
            <a:ext cx="84709" cy="140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900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14">
                          <a:latin typeface="Calibri"/>
                          <a:cs typeface="Calibri"/>
                        </a:rPr>
                        <a:t>Ongoing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20">
                          <a:latin typeface="Calibri"/>
                          <a:cs typeface="Calibri"/>
                        </a:rPr>
                        <a:t>upcoming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latin typeface="Calibri"/>
                          <a:cs typeface="Calibri"/>
                        </a:rPr>
                        <a:t>Wi-Fi,</a:t>
                      </a:r>
                      <a:r>
                        <a:rPr dirty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0">
                          <a:latin typeface="Calibri"/>
                          <a:cs typeface="Calibri"/>
                        </a:rPr>
                        <a:t>access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5"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upgrades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900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 Phase</a:t>
                      </a:r>
                      <a:r>
                        <a:rPr dirty="0" sz="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900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</a:t>
                      </a:r>
                      <a:r>
                        <a:rPr dirty="0" sz="8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Installation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9300781" y="2512631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7,007,109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3811651" y="2264536"/>
            <a:ext cx="3725164" cy="32468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498835" y="710183"/>
            <a:ext cx="49529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545444" y="714044"/>
            <a:ext cx="1471041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839961" y="383510"/>
            <a:ext cx="3176905" cy="53975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1656080" algn="l"/>
              </a:tabLst>
            </a:pPr>
            <a:r>
              <a:rPr dirty="0" sz="1100" spc="135" b="1">
                <a:latin typeface="Calibri"/>
                <a:cs typeface="Calibri"/>
              </a:rPr>
              <a:t>Construction	</a:t>
            </a: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5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670"/>
              </a:spcBef>
              <a:tabLst>
                <a:tab pos="1804035" algn="l"/>
              </a:tabLst>
            </a:pPr>
            <a:r>
              <a:rPr dirty="0" sz="1200" b="1">
                <a:latin typeface="Calibri"/>
                <a:cs typeface="Calibri"/>
              </a:rPr>
              <a:t>0%	3%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69596" y="929258"/>
          <a:ext cx="36118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19250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Mijares-Mora</a:t>
                      </a:r>
                      <a:r>
                        <a:rPr dirty="0" sz="10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Jordan Foster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-21539" y="4339192"/>
          <a:ext cx="3051810" cy="1327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</a:tblGrid>
              <a:tr h="305435">
                <a:tc>
                  <a:txBody>
                    <a:bodyPr/>
                    <a:lstStyle/>
                    <a:p>
                      <a:pPr marL="127000" marR="11938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Clean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Existing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Ductwork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Heaters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Additional 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Restrooms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Interior</a:t>
                      </a:r>
                      <a:r>
                        <a:rPr dirty="0" sz="10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Paint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Speaker</a:t>
                      </a:r>
                      <a:r>
                        <a:rPr dirty="0" sz="10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0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Stage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Gym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Replace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Playground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Canopies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4063" y="2445241"/>
          <a:ext cx="3021330" cy="143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330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19760">
                <a:tc>
                  <a:txBody>
                    <a:bodyPr/>
                    <a:lstStyle/>
                    <a:p>
                      <a:pPr marL="299085" marR="250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Vestibule,  </a:t>
                      </a: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Fire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Alarm/PA/Emergency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Notification 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Systems,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Access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Maintenance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Sealants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Walk</a:t>
                      </a:r>
                      <a:r>
                        <a:rPr dirty="0" sz="10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HVAC</a:t>
                      </a:r>
                      <a:r>
                        <a:rPr dirty="0" sz="10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16230">
                <a:tc>
                  <a:txBody>
                    <a:bodyPr/>
                    <a:lstStyle/>
                    <a:p>
                      <a:pPr marL="299085" marR="50419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 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0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  Switches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Cabling,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Wi-Fi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3028" y="2223642"/>
            <a:ext cx="4491862" cy="317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71194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0080" y="0"/>
            <a:ext cx="689609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8576" y="0"/>
            <a:ext cx="3316986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3677285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54"/>
              <a:t>106-001 </a:t>
            </a:r>
            <a:r>
              <a:rPr dirty="0" sz="3200" spc="480"/>
              <a:t>Reyes</a:t>
            </a:r>
            <a:r>
              <a:rPr dirty="0" sz="3200" spc="10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130" b="0">
                <a:latin typeface="Calibri"/>
                <a:cs typeface="Calibri"/>
              </a:rPr>
              <a:t>7440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00" b="0">
                <a:latin typeface="Calibri"/>
                <a:cs typeface="Calibri"/>
              </a:rPr>
              <a:t>Northern</a:t>
            </a:r>
            <a:r>
              <a:rPr dirty="0" sz="1000" spc="60" b="0">
                <a:latin typeface="Calibri"/>
                <a:cs typeface="Calibri"/>
              </a:rPr>
              <a:t> </a:t>
            </a:r>
            <a:r>
              <a:rPr dirty="0" sz="1000" spc="120" b="0">
                <a:latin typeface="Calibri"/>
                <a:cs typeface="Calibri"/>
              </a:rPr>
              <a:t>Pass</a:t>
            </a:r>
            <a:r>
              <a:rPr dirty="0" sz="1000" spc="20" b="0">
                <a:latin typeface="Calibri"/>
                <a:cs typeface="Calibri"/>
              </a:rPr>
              <a:t> </a:t>
            </a:r>
            <a:r>
              <a:rPr dirty="0" sz="1000" spc="70" b="0">
                <a:latin typeface="Calibri"/>
                <a:cs typeface="Calibri"/>
              </a:rPr>
              <a:t>Dr,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1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-5" b="0">
                <a:latin typeface="Calibri"/>
                <a:cs typeface="Calibri"/>
              </a:rPr>
              <a:t>79911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6676" y="452120"/>
            <a:ext cx="5416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40" b="1">
                <a:latin typeface="Calibri"/>
                <a:cs typeface="Calibri"/>
              </a:rPr>
              <a:t>Desi</a:t>
            </a:r>
            <a:r>
              <a:rPr dirty="0" sz="1100" spc="245" b="1">
                <a:latin typeface="Calibri"/>
                <a:cs typeface="Calibri"/>
              </a:rPr>
              <a:t>g</a:t>
            </a:r>
            <a:r>
              <a:rPr dirty="0" sz="1100" spc="170" b="1"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99376" y="708634"/>
            <a:ext cx="1520189" cy="233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737729" y="712419"/>
            <a:ext cx="3708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100%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4628" y="711669"/>
            <a:ext cx="1518666" cy="232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15196" y="385162"/>
            <a:ext cx="983615" cy="53848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100" spc="135" b="1">
                <a:latin typeface="Calibri"/>
                <a:cs typeface="Calibri"/>
              </a:rPr>
              <a:t>Construction</a:t>
            </a:r>
            <a:endParaRPr sz="1100">
              <a:latin typeface="Calibri"/>
              <a:cs typeface="Calibri"/>
            </a:endParaRPr>
          </a:p>
          <a:p>
            <a:pPr algn="r" marR="112395">
              <a:lnSpc>
                <a:spcPct val="100000"/>
              </a:lnSpc>
              <a:spcBef>
                <a:spcPts val="665"/>
              </a:spcBef>
            </a:pPr>
            <a:r>
              <a:rPr dirty="0" sz="1200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60382" y="2055748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93" y="5786"/>
                </a:lnTo>
                <a:lnTo>
                  <a:pt x="86905" y="22116"/>
                </a:lnTo>
                <a:lnTo>
                  <a:pt x="51403" y="47450"/>
                </a:lnTo>
                <a:lnTo>
                  <a:pt x="23965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65" y="243769"/>
                </a:lnTo>
                <a:lnTo>
                  <a:pt x="51403" y="276542"/>
                </a:lnTo>
                <a:lnTo>
                  <a:pt x="86905" y="301864"/>
                </a:lnTo>
                <a:lnTo>
                  <a:pt x="128793" y="318191"/>
                </a:lnTo>
                <a:lnTo>
                  <a:pt x="175387" y="323976"/>
                </a:lnTo>
                <a:lnTo>
                  <a:pt x="222034" y="318191"/>
                </a:lnTo>
                <a:lnTo>
                  <a:pt x="263957" y="301864"/>
                </a:lnTo>
                <a:lnTo>
                  <a:pt x="299481" y="276542"/>
                </a:lnTo>
                <a:lnTo>
                  <a:pt x="326930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0" y="80245"/>
                </a:lnTo>
                <a:lnTo>
                  <a:pt x="299481" y="47450"/>
                </a:lnTo>
                <a:lnTo>
                  <a:pt x="263957" y="22116"/>
                </a:lnTo>
                <a:lnTo>
                  <a:pt x="22203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438893" y="2063318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3479" y="2131186"/>
            <a:ext cx="84709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02203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695446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48888" y="2074798"/>
            <a:ext cx="84582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Wireless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infrastructure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r>
                        <a:rPr dirty="0" sz="8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completed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dirty="0" sz="800" spc="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Webex Phase</a:t>
                      </a:r>
                      <a:r>
                        <a:rPr dirty="0" sz="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298241" y="2518727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43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1,998,731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0497311" y="708634"/>
            <a:ext cx="366534" cy="2324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62182" y="712393"/>
            <a:ext cx="1152550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0640694" y="712978"/>
            <a:ext cx="29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Calibri"/>
                <a:cs typeface="Calibri"/>
              </a:rPr>
              <a:t>24%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482198" y="461263"/>
            <a:ext cx="14922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6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9596" y="929258"/>
          <a:ext cx="35991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0718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Architecture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Banes General Contractors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July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Early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-21539" y="4339192"/>
          <a:ext cx="3051810" cy="80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810"/>
              </a:tblGrid>
              <a:tr h="305435">
                <a:tc>
                  <a:txBody>
                    <a:bodyPr/>
                    <a:lstStyle/>
                    <a:p>
                      <a:pPr marL="127000" marR="11938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Possible </a:t>
                      </a:r>
                      <a:r>
                        <a:rPr dirty="0" sz="10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Alternates </a:t>
                      </a:r>
                      <a:r>
                        <a:rPr dirty="0" sz="10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Contingent on</a:t>
                      </a:r>
                      <a:r>
                        <a:rPr dirty="0" sz="1000" spc="-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 Savings: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63195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6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Reseal/Recoat </a:t>
                      </a:r>
                      <a:r>
                        <a:rPr dirty="0" sz="10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Asphalt</a:t>
                      </a:r>
                      <a:r>
                        <a:rPr dirty="0" sz="10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Pavements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Artificial </a:t>
                      </a:r>
                      <a:r>
                        <a:rPr dirty="0" sz="10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Turf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Areas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Walking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Surface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Metal </a:t>
                      </a:r>
                      <a:r>
                        <a:rPr dirty="0" sz="1000" spc="1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Shade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063" y="2445241"/>
          <a:ext cx="2840355" cy="1154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0355"/>
              </a:tblGrid>
              <a:tr h="163830">
                <a:tc>
                  <a:txBody>
                    <a:bodyPr/>
                    <a:lstStyle/>
                    <a:p>
                      <a:pPr marL="127000">
                        <a:lnSpc>
                          <a:spcPts val="1165"/>
                        </a:lnSpc>
                      </a:pPr>
                      <a:r>
                        <a:rPr dirty="0" sz="1000" spc="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dirty="0" sz="10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73355">
                <a:tc>
                  <a:txBody>
                    <a:bodyPr/>
                    <a:lstStyle/>
                    <a:p>
                      <a:pPr marL="299085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MEP </a:t>
                      </a:r>
                      <a:r>
                        <a:rPr dirty="0" sz="1000" spc="1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Backup </a:t>
                      </a:r>
                      <a:r>
                        <a:rPr dirty="0" sz="10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Chiller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Cooling</a:t>
                      </a:r>
                      <a:r>
                        <a:rPr dirty="0" sz="10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Tower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314960">
                <a:tc>
                  <a:txBody>
                    <a:bodyPr/>
                    <a:lstStyle/>
                    <a:p>
                      <a:pPr marL="299085" marR="119380" indent="-17208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 Switches</a:t>
                      </a:r>
                      <a:r>
                        <a:rPr dirty="0" sz="10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0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Cabling,  </a:t>
                      </a:r>
                      <a:r>
                        <a:rPr dirty="0" sz="10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Cameras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  <a:tr h="16256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5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Instructional</a:t>
                      </a:r>
                      <a:r>
                        <a:rPr dirty="0" sz="100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3830">
                <a:tc>
                  <a:txBody>
                    <a:bodyPr/>
                    <a:lstStyle/>
                    <a:p>
                      <a:pPr marL="299085" indent="-172085">
                        <a:lnSpc>
                          <a:spcPts val="115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Wireless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Upgrades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9390633" y="3593846"/>
          <a:ext cx="2710815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08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8684" y="2328354"/>
            <a:ext cx="5255640" cy="3274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267205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6091" y="0"/>
            <a:ext cx="689609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4588" y="0"/>
            <a:ext cx="5834634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629031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360"/>
              <a:t>003-001</a:t>
            </a:r>
            <a:r>
              <a:rPr dirty="0" sz="3200" spc="145"/>
              <a:t> </a:t>
            </a:r>
            <a:r>
              <a:rPr dirty="0" sz="3200" spc="680"/>
              <a:t>NW</a:t>
            </a:r>
            <a:r>
              <a:rPr dirty="0" sz="3200" spc="170"/>
              <a:t> </a:t>
            </a:r>
            <a:r>
              <a:rPr dirty="0" sz="3200" spc="395"/>
              <a:t>Early</a:t>
            </a:r>
            <a:r>
              <a:rPr dirty="0" sz="3200" spc="180"/>
              <a:t> </a:t>
            </a:r>
            <a:r>
              <a:rPr dirty="0" sz="3200" spc="450"/>
              <a:t>College</a:t>
            </a:r>
            <a:r>
              <a:rPr dirty="0" sz="3200" spc="140"/>
              <a:t> </a:t>
            </a:r>
            <a:r>
              <a:rPr dirty="0" sz="3200" spc="560"/>
              <a:t>HS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45" b="0">
                <a:latin typeface="Calibri"/>
                <a:cs typeface="Calibri"/>
              </a:rPr>
              <a:t>6701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50" b="0">
                <a:latin typeface="Calibri"/>
                <a:cs typeface="Calibri"/>
              </a:rPr>
              <a:t>S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Desert</a:t>
            </a:r>
            <a:r>
              <a:rPr dirty="0" sz="1000" spc="25" b="0">
                <a:latin typeface="Calibri"/>
                <a:cs typeface="Calibri"/>
              </a:rPr>
              <a:t> </a:t>
            </a:r>
            <a:r>
              <a:rPr dirty="0" sz="1000" spc="85" b="0">
                <a:latin typeface="Calibri"/>
                <a:cs typeface="Calibri"/>
              </a:rPr>
              <a:t>Blvd,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2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75" b="0">
                <a:latin typeface="Calibri"/>
                <a:cs typeface="Calibri"/>
              </a:rPr>
              <a:t>79932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9376" y="707110"/>
            <a:ext cx="1518678" cy="23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186930" y="364962"/>
            <a:ext cx="541655" cy="5549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259715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34628" y="710145"/>
            <a:ext cx="1520190" cy="232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815831" y="384559"/>
            <a:ext cx="983615" cy="5372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100" spc="135" b="1">
                <a:latin typeface="Calibri"/>
                <a:cs typeface="Calibri"/>
              </a:rPr>
              <a:t>Construction</a:t>
            </a:r>
            <a:endParaRPr sz="1100">
              <a:latin typeface="Calibri"/>
              <a:cs typeface="Calibri"/>
            </a:endParaRPr>
          </a:p>
          <a:p>
            <a:pPr algn="r" marR="112395">
              <a:lnSpc>
                <a:spcPct val="100000"/>
              </a:lnSpc>
              <a:spcBef>
                <a:spcPts val="660"/>
              </a:spcBef>
            </a:pPr>
            <a:r>
              <a:rPr dirty="0" sz="1200" b="1">
                <a:latin typeface="Calibri"/>
                <a:cs typeface="Calibri"/>
              </a:rPr>
              <a:t>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61526" y="2055748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440036" y="2063318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94621" y="2131186"/>
            <a:ext cx="84581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31285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93" y="5786"/>
                </a:lnTo>
                <a:lnTo>
                  <a:pt x="86905" y="22116"/>
                </a:lnTo>
                <a:lnTo>
                  <a:pt x="51403" y="47450"/>
                </a:lnTo>
                <a:lnTo>
                  <a:pt x="23965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65" y="243769"/>
                </a:lnTo>
                <a:lnTo>
                  <a:pt x="51403" y="276542"/>
                </a:lnTo>
                <a:lnTo>
                  <a:pt x="86905" y="301864"/>
                </a:lnTo>
                <a:lnTo>
                  <a:pt x="128793" y="318191"/>
                </a:lnTo>
                <a:lnTo>
                  <a:pt x="175387" y="323976"/>
                </a:lnTo>
                <a:lnTo>
                  <a:pt x="222034" y="318191"/>
                </a:lnTo>
                <a:lnTo>
                  <a:pt x="263957" y="301864"/>
                </a:lnTo>
                <a:lnTo>
                  <a:pt x="299481" y="276542"/>
                </a:lnTo>
                <a:lnTo>
                  <a:pt x="326930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0" y="80245"/>
                </a:lnTo>
                <a:lnTo>
                  <a:pt x="299481" y="47450"/>
                </a:lnTo>
                <a:lnTo>
                  <a:pt x="263957" y="22116"/>
                </a:lnTo>
                <a:lnTo>
                  <a:pt x="22203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724402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7971" y="2074798"/>
            <a:ext cx="84581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14">
                          <a:latin typeface="Calibri"/>
                          <a:cs typeface="Calibri"/>
                        </a:rPr>
                        <a:t>Land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Acquisition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Pending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Ground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0">
                          <a:latin typeface="Calibri"/>
                          <a:cs typeface="Calibri"/>
                        </a:rPr>
                        <a:t>Lease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latin typeface="Calibri"/>
                          <a:cs typeface="Calibri"/>
                        </a:rPr>
                        <a:t>Agreement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20" b="1">
                          <a:latin typeface="Calibri"/>
                          <a:cs typeface="Calibri"/>
                        </a:rPr>
                        <a:t>Pending</a:t>
                      </a:r>
                      <a:r>
                        <a:rPr dirty="0" sz="8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60" b="1">
                          <a:latin typeface="Calibri"/>
                          <a:cs typeface="Calibri"/>
                        </a:rPr>
                        <a:t>EPCC</a:t>
                      </a:r>
                      <a:r>
                        <a:rPr dirty="0" sz="8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 b="1">
                          <a:latin typeface="Calibri"/>
                          <a:cs typeface="Calibri"/>
                        </a:rPr>
                        <a:t>Board</a:t>
                      </a:r>
                      <a:r>
                        <a:rPr dirty="0" sz="8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 b="1">
                          <a:latin typeface="Calibri"/>
                          <a:cs typeface="Calibri"/>
                        </a:rPr>
                        <a:t>Approval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Ongoing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latin typeface="Calibri"/>
                          <a:cs typeface="Calibri"/>
                        </a:rPr>
                        <a:t>revisions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0">
                          <a:latin typeface="Calibri"/>
                          <a:cs typeface="Calibri"/>
                        </a:rPr>
                        <a:t>reach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established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70"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budget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9299384" y="2518727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43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40,458,824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10486643" y="710183"/>
            <a:ext cx="34290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518140" y="714044"/>
            <a:ext cx="1486153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0518140" y="714502"/>
            <a:ext cx="1486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72166" y="461263"/>
            <a:ext cx="149225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6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69596" y="929258"/>
          <a:ext cx="36118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19250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Renovation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MNK Architects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Jordan Foster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45,000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dirty="0" sz="10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118363" y="2406548"/>
            <a:ext cx="2833370" cy="12877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spc="105" b="1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1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0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The proposed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design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includes the 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construction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31,140 </a:t>
            </a:r>
            <a:r>
              <a:rPr dirty="0" sz="1000" spc="160">
                <a:solidFill>
                  <a:srgbClr val="FFFFFF"/>
                </a:solidFill>
                <a:latin typeface="Calibri"/>
                <a:cs typeface="Calibri"/>
              </a:rPr>
              <a:t>SF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000" spc="130">
                <a:solidFill>
                  <a:srgbClr val="FFFFFF"/>
                </a:solidFill>
                <a:latin typeface="Calibri"/>
                <a:cs typeface="Calibri"/>
              </a:rPr>
              <a:t>Academic </a:t>
            </a:r>
            <a:r>
              <a:rPr dirty="0" sz="1000" spc="-55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Classrooms</a:t>
            </a: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building,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4,732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60">
                <a:solidFill>
                  <a:srgbClr val="FFFFFF"/>
                </a:solidFill>
                <a:latin typeface="Calibri"/>
                <a:cs typeface="Calibri"/>
              </a:rPr>
              <a:t>SF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Fine</a:t>
            </a: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85">
                <a:solidFill>
                  <a:srgbClr val="FFFFFF"/>
                </a:solidFill>
                <a:latin typeface="Calibri"/>
                <a:cs typeface="Calibri"/>
              </a:rPr>
              <a:t>Arts</a:t>
            </a:r>
            <a:endParaRPr sz="1000">
              <a:latin typeface="Calibri"/>
              <a:cs typeface="Calibri"/>
            </a:endParaRPr>
          </a:p>
          <a:p>
            <a:pPr marL="184785" marR="61594">
              <a:lnSpc>
                <a:spcPct val="100000"/>
              </a:lnSpc>
            </a:pPr>
            <a:r>
              <a:rPr dirty="0" sz="1000" spc="-55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Multipurpose building, </a:t>
            </a: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8,583 </a:t>
            </a:r>
            <a:r>
              <a:rPr dirty="0" sz="1000" spc="160">
                <a:solidFill>
                  <a:srgbClr val="FFFFFF"/>
                </a:solidFill>
                <a:latin typeface="Calibri"/>
                <a:cs typeface="Calibri"/>
              </a:rPr>
              <a:t>SF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Administration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building,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3,704 </a:t>
            </a:r>
            <a:r>
              <a:rPr dirty="0" sz="1000" spc="160">
                <a:solidFill>
                  <a:srgbClr val="FFFFFF"/>
                </a:solidFill>
                <a:latin typeface="Calibri"/>
                <a:cs typeface="Calibri"/>
              </a:rPr>
              <a:t>SF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Athletics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building,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55">
                <a:solidFill>
                  <a:srgbClr val="FFFFFF"/>
                </a:solidFill>
                <a:latin typeface="Calibri"/>
                <a:cs typeface="Calibri"/>
              </a:rPr>
              <a:t>14,748</a:t>
            </a:r>
            <a:r>
              <a:rPr dirty="0" sz="10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60">
                <a:solidFill>
                  <a:srgbClr val="FFFFFF"/>
                </a:solidFill>
                <a:latin typeface="Calibri"/>
                <a:cs typeface="Calibri"/>
              </a:rPr>
              <a:t>SF</a:t>
            </a:r>
            <a:r>
              <a:rPr dirty="0" sz="1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Science  Building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9390633" y="3593846"/>
          <a:ext cx="2710815" cy="1811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39065">
                <a:tc gridSpan="2"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27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1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621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</a:tr>
              <a:tr h="17272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7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5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4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6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540"/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Ground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Lease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9065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1" name="object 51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192530" cy="87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416" y="0"/>
            <a:ext cx="689610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9911" y="0"/>
            <a:ext cx="4088129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468495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75"/>
              <a:t>041-001 </a:t>
            </a:r>
            <a:r>
              <a:rPr dirty="0" sz="3200" spc="385"/>
              <a:t>Canutillo</a:t>
            </a:r>
            <a:r>
              <a:rPr dirty="0" sz="3200" spc="15"/>
              <a:t> </a:t>
            </a:r>
            <a:r>
              <a:rPr dirty="0" sz="3200" spc="409"/>
              <a:t>MS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40" b="0">
                <a:latin typeface="Calibri"/>
                <a:cs typeface="Calibri"/>
              </a:rPr>
              <a:t>6201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Strahan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Rd,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40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</a:t>
            </a:r>
            <a:r>
              <a:rPr dirty="0" sz="1000" spc="25" b="0">
                <a:latin typeface="Calibri"/>
                <a:cs typeface="Calibri"/>
              </a:rPr>
              <a:t> </a:t>
            </a:r>
            <a:r>
              <a:rPr dirty="0" sz="1000" spc="105" b="0">
                <a:latin typeface="Calibri"/>
                <a:cs typeface="Calibri"/>
              </a:rPr>
              <a:t>TX</a:t>
            </a:r>
            <a:r>
              <a:rPr dirty="0" sz="1000" spc="30" b="0">
                <a:latin typeface="Calibri"/>
                <a:cs typeface="Calibri"/>
              </a:rPr>
              <a:t> </a:t>
            </a:r>
            <a:r>
              <a:rPr dirty="0" sz="1000" spc="75" b="0">
                <a:latin typeface="Calibri"/>
                <a:cs typeface="Calibri"/>
              </a:rPr>
              <a:t>79932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900" y="707110"/>
            <a:ext cx="1518665" cy="232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88834" y="364962"/>
            <a:ext cx="541655" cy="5549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258445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54440" y="710145"/>
            <a:ext cx="1520190" cy="232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58681" y="2053589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537318" y="2061159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91777" y="2129027"/>
            <a:ext cx="84581" cy="141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11677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804920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58234" y="2074798"/>
            <a:ext cx="84709" cy="140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dirty="0" sz="8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Acquisition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8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20">
                          <a:latin typeface="Calibri"/>
                          <a:cs typeface="Calibri"/>
                        </a:rPr>
                        <a:t>Ongoing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coordination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existing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0">
                          <a:latin typeface="Calibri"/>
                          <a:cs typeface="Calibri"/>
                        </a:rPr>
                        <a:t>site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latin typeface="Calibri"/>
                          <a:cs typeface="Calibri"/>
                        </a:rPr>
                        <a:t>abatement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5">
                          <a:latin typeface="Calibri"/>
                          <a:cs typeface="Calibri"/>
                        </a:rPr>
                        <a:t>demolition</a:t>
                      </a:r>
                      <a:r>
                        <a:rPr dirty="0" sz="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scope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Development</a:t>
                      </a:r>
                      <a:r>
                        <a:rPr dirty="0" sz="8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9305480" y="2516695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106,847,954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/>
          <p:nvPr/>
        </p:nvSpPr>
        <p:spPr>
          <a:xfrm>
            <a:off x="3482213" y="2428494"/>
            <a:ext cx="5528818" cy="30238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503407" y="707136"/>
            <a:ext cx="125729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626217" y="710996"/>
            <a:ext cx="1395222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835643" y="384144"/>
            <a:ext cx="3148330" cy="53784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665605" algn="l"/>
              </a:tabLst>
            </a:pPr>
            <a:r>
              <a:rPr dirty="0" sz="1100" spc="135" b="1">
                <a:latin typeface="Calibri"/>
                <a:cs typeface="Calibri"/>
              </a:rPr>
              <a:t>Construction	</a:t>
            </a:r>
            <a:r>
              <a:rPr dirty="0" baseline="5050" sz="1650" spc="172" b="1">
                <a:latin typeface="Calibri"/>
                <a:cs typeface="Calibri"/>
              </a:rPr>
              <a:t>Overall </a:t>
            </a:r>
            <a:r>
              <a:rPr dirty="0" baseline="5050" sz="1650" spc="217" b="1">
                <a:latin typeface="Calibri"/>
                <a:cs typeface="Calibri"/>
              </a:rPr>
              <a:t>Paid</a:t>
            </a:r>
            <a:r>
              <a:rPr dirty="0" baseline="5050" sz="1650" spc="-240" b="1">
                <a:latin typeface="Calibri"/>
                <a:cs typeface="Calibri"/>
              </a:rPr>
              <a:t> </a:t>
            </a:r>
            <a:r>
              <a:rPr dirty="0" baseline="5050" sz="1650" spc="172" b="1">
                <a:latin typeface="Calibri"/>
                <a:cs typeface="Calibri"/>
              </a:rPr>
              <a:t>to </a:t>
            </a:r>
            <a:r>
              <a:rPr dirty="0" baseline="5050" sz="1650" spc="225" b="1">
                <a:latin typeface="Calibri"/>
                <a:cs typeface="Calibri"/>
              </a:rPr>
              <a:t>Date</a:t>
            </a:r>
            <a:endParaRPr baseline="5050" sz="165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660"/>
              </a:spcBef>
              <a:tabLst>
                <a:tab pos="1745614" algn="l"/>
              </a:tabLst>
            </a:pPr>
            <a:r>
              <a:rPr dirty="0" sz="1200" b="1">
                <a:latin typeface="Calibri"/>
                <a:cs typeface="Calibri"/>
              </a:rPr>
              <a:t>0%	8%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69596" y="929258"/>
          <a:ext cx="35991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0718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DLR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Banes General Contractors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165,000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 2027/Early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118363" y="2406548"/>
            <a:ext cx="2893695" cy="9829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spc="105" b="1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1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0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state-of-the-art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21st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Century 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Facility: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Cafeteria, </a:t>
            </a:r>
            <a:r>
              <a:rPr dirty="0" sz="1000" spc="70">
                <a:solidFill>
                  <a:srgbClr val="FFFFFF"/>
                </a:solidFill>
                <a:latin typeface="Calibri"/>
                <a:cs typeface="Calibri"/>
              </a:rPr>
              <a:t>Library, 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Gymnasium,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Admin, 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1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Spaces,  Special Education,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Playfields,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Parking, </a:t>
            </a:r>
            <a:r>
              <a:rPr dirty="0" sz="1000" spc="145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Loop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9390633" y="3593846"/>
          <a:ext cx="2710815" cy="180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19380"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4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algn="r" marR="5461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71777" cy="87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0663" y="0"/>
            <a:ext cx="689610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9160" y="0"/>
            <a:ext cx="1364742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32788" y="0"/>
            <a:ext cx="2405634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07308" y="0"/>
            <a:ext cx="645413" cy="8770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21608" y="0"/>
            <a:ext cx="1183386" cy="8770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467860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365"/>
              <a:t>042-001 </a:t>
            </a:r>
            <a:r>
              <a:rPr dirty="0" sz="3200" spc="405"/>
              <a:t>Alderete</a:t>
            </a:r>
            <a:r>
              <a:rPr dirty="0" sz="3200" spc="-114"/>
              <a:t> </a:t>
            </a:r>
            <a:r>
              <a:rPr dirty="0" sz="3200" spc="415"/>
              <a:t>MS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40" b="0">
                <a:latin typeface="Calibri"/>
                <a:cs typeface="Calibri"/>
              </a:rPr>
              <a:t>1634 </a:t>
            </a:r>
            <a:r>
              <a:rPr dirty="0" sz="1000" spc="90" b="0">
                <a:latin typeface="Calibri"/>
                <a:cs typeface="Calibri"/>
              </a:rPr>
              <a:t>Resler </a:t>
            </a:r>
            <a:r>
              <a:rPr dirty="0" sz="1000" spc="70" b="0">
                <a:latin typeface="Calibri"/>
                <a:cs typeface="Calibri"/>
              </a:rPr>
              <a:t>Dr. </a:t>
            </a:r>
            <a:r>
              <a:rPr dirty="0" sz="1000" spc="110" b="0">
                <a:latin typeface="Calibri"/>
                <a:cs typeface="Calibri"/>
              </a:rPr>
              <a:t>El</a:t>
            </a:r>
            <a:r>
              <a:rPr dirty="0" sz="1000" spc="-145" b="0">
                <a:latin typeface="Calibri"/>
                <a:cs typeface="Calibri"/>
              </a:rPr>
              <a:t> </a:t>
            </a:r>
            <a:r>
              <a:rPr dirty="0" sz="1000" spc="90" b="0">
                <a:latin typeface="Calibri"/>
                <a:cs typeface="Calibri"/>
              </a:rPr>
              <a:t>Paso, </a:t>
            </a:r>
            <a:r>
              <a:rPr dirty="0" sz="1000" spc="70" b="0">
                <a:latin typeface="Calibri"/>
                <a:cs typeface="Calibri"/>
              </a:rPr>
              <a:t>Texas, </a:t>
            </a:r>
            <a:r>
              <a:rPr dirty="0" sz="1000" spc="-5" b="0">
                <a:latin typeface="Calibri"/>
                <a:cs typeface="Calibri"/>
              </a:rPr>
              <a:t>79911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10043" y="707110"/>
            <a:ext cx="1518678" cy="232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198232" y="364962"/>
            <a:ext cx="541655" cy="5549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259079">
              <a:lnSpc>
                <a:spcPct val="100000"/>
              </a:lnSpc>
              <a:spcBef>
                <a:spcPts val="730"/>
              </a:spcBef>
            </a:pPr>
            <a:r>
              <a:rPr dirty="0" sz="1200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46819" y="710145"/>
            <a:ext cx="1518666" cy="232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271254" y="2083816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5"/>
                </a:lnTo>
                <a:lnTo>
                  <a:pt x="86849" y="22112"/>
                </a:lnTo>
                <a:lnTo>
                  <a:pt x="51355" y="47434"/>
                </a:lnTo>
                <a:lnTo>
                  <a:pt x="23937" y="80207"/>
                </a:lnTo>
                <a:lnTo>
                  <a:pt x="6262" y="118886"/>
                </a:lnTo>
                <a:lnTo>
                  <a:pt x="0" y="161925"/>
                </a:lnTo>
                <a:lnTo>
                  <a:pt x="6262" y="205017"/>
                </a:lnTo>
                <a:lnTo>
                  <a:pt x="23937" y="243731"/>
                </a:lnTo>
                <a:lnTo>
                  <a:pt x="51355" y="276526"/>
                </a:lnTo>
                <a:lnTo>
                  <a:pt x="86849" y="301860"/>
                </a:lnTo>
                <a:lnTo>
                  <a:pt x="128749" y="318190"/>
                </a:lnTo>
                <a:lnTo>
                  <a:pt x="175387" y="323976"/>
                </a:lnTo>
                <a:lnTo>
                  <a:pt x="222024" y="318190"/>
                </a:lnTo>
                <a:lnTo>
                  <a:pt x="263924" y="301860"/>
                </a:lnTo>
                <a:lnTo>
                  <a:pt x="299418" y="276526"/>
                </a:lnTo>
                <a:lnTo>
                  <a:pt x="326836" y="243731"/>
                </a:lnTo>
                <a:lnTo>
                  <a:pt x="344511" y="205017"/>
                </a:lnTo>
                <a:lnTo>
                  <a:pt x="350774" y="161925"/>
                </a:lnTo>
                <a:lnTo>
                  <a:pt x="344511" y="118886"/>
                </a:lnTo>
                <a:lnTo>
                  <a:pt x="326836" y="80207"/>
                </a:lnTo>
                <a:lnTo>
                  <a:pt x="299418" y="47434"/>
                </a:lnTo>
                <a:lnTo>
                  <a:pt x="263924" y="22112"/>
                </a:lnTo>
                <a:lnTo>
                  <a:pt x="222024" y="5785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549765" y="2091944"/>
            <a:ext cx="14446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220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04350" y="2159254"/>
            <a:ext cx="84581" cy="1410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00552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513" y="0"/>
                </a:moveTo>
                <a:lnTo>
                  <a:pt x="128866" y="5786"/>
                </a:lnTo>
                <a:lnTo>
                  <a:pt x="86943" y="22116"/>
                </a:lnTo>
                <a:lnTo>
                  <a:pt x="51419" y="47450"/>
                </a:lnTo>
                <a:lnTo>
                  <a:pt x="23970" y="80245"/>
                </a:lnTo>
                <a:lnTo>
                  <a:pt x="6271" y="118959"/>
                </a:lnTo>
                <a:lnTo>
                  <a:pt x="0" y="162051"/>
                </a:lnTo>
                <a:lnTo>
                  <a:pt x="6271" y="205090"/>
                </a:lnTo>
                <a:lnTo>
                  <a:pt x="23970" y="243769"/>
                </a:lnTo>
                <a:lnTo>
                  <a:pt x="51419" y="276542"/>
                </a:lnTo>
                <a:lnTo>
                  <a:pt x="86943" y="301864"/>
                </a:lnTo>
                <a:lnTo>
                  <a:pt x="128866" y="318191"/>
                </a:lnTo>
                <a:lnTo>
                  <a:pt x="175513" y="323976"/>
                </a:lnTo>
                <a:lnTo>
                  <a:pt x="222107" y="318191"/>
                </a:lnTo>
                <a:lnTo>
                  <a:pt x="263995" y="301864"/>
                </a:lnTo>
                <a:lnTo>
                  <a:pt x="299497" y="276542"/>
                </a:lnTo>
                <a:lnTo>
                  <a:pt x="326935" y="243769"/>
                </a:lnTo>
                <a:lnTo>
                  <a:pt x="344629" y="205090"/>
                </a:lnTo>
                <a:lnTo>
                  <a:pt x="350900" y="162051"/>
                </a:lnTo>
                <a:lnTo>
                  <a:pt x="344629" y="118959"/>
                </a:lnTo>
                <a:lnTo>
                  <a:pt x="326935" y="80245"/>
                </a:lnTo>
                <a:lnTo>
                  <a:pt x="299497" y="47450"/>
                </a:lnTo>
                <a:lnTo>
                  <a:pt x="263995" y="22116"/>
                </a:lnTo>
                <a:lnTo>
                  <a:pt x="222107" y="5786"/>
                </a:lnTo>
                <a:lnTo>
                  <a:pt x="17551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693667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47236" y="2074798"/>
            <a:ext cx="84709" cy="1409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dirty="0" sz="800" spc="-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Acquisition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dirty="0" sz="8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Development</a:t>
                      </a:r>
                      <a:r>
                        <a:rPr dirty="0" sz="8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304337" y="2506662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432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2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106,813,514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3525901" y="2435479"/>
            <a:ext cx="5551424" cy="29316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03407" y="710183"/>
            <a:ext cx="140970" cy="2339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641076" y="714298"/>
            <a:ext cx="1379981" cy="2268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826754" y="383160"/>
            <a:ext cx="3155950" cy="54038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1676400" algn="l"/>
              </a:tabLst>
            </a:pPr>
            <a:r>
              <a:rPr dirty="0" sz="1100" spc="135" b="1">
                <a:latin typeface="Calibri"/>
                <a:cs typeface="Calibri"/>
              </a:rPr>
              <a:t>Construction	</a:t>
            </a: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6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675"/>
              </a:spcBef>
              <a:tabLst>
                <a:tab pos="1754505" algn="l"/>
              </a:tabLst>
            </a:pPr>
            <a:r>
              <a:rPr dirty="0" sz="1200" b="1">
                <a:latin typeface="Calibri"/>
                <a:cs typeface="Calibri"/>
              </a:rPr>
              <a:t>0%	9%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9596" y="929258"/>
          <a:ext cx="3599179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60718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 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DLR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Group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Banes General Contractors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165,000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November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Late 2027/Early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118363" y="2406548"/>
            <a:ext cx="2893695" cy="9829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spc="105" b="1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1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0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state-of-the-art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21st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Century 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000" spc="65">
                <a:solidFill>
                  <a:srgbClr val="FFFFFF"/>
                </a:solidFill>
                <a:latin typeface="Calibri"/>
                <a:cs typeface="Calibri"/>
              </a:rPr>
              <a:t>Facility: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Cafeteria, </a:t>
            </a:r>
            <a:r>
              <a:rPr dirty="0" sz="1000" spc="70">
                <a:solidFill>
                  <a:srgbClr val="FFFFFF"/>
                </a:solidFill>
                <a:latin typeface="Calibri"/>
                <a:cs typeface="Calibri"/>
              </a:rPr>
              <a:t>Library, 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Gymnasium,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Admin, 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1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Spaces,  Special Education,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Playfields,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Parking, </a:t>
            </a:r>
            <a:r>
              <a:rPr dirty="0" sz="1000" spc="145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5">
                <a:solidFill>
                  <a:srgbClr val="FFFFFF"/>
                </a:solidFill>
                <a:latin typeface="Calibri"/>
                <a:cs typeface="Calibri"/>
              </a:rPr>
              <a:t>Loop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9390633" y="3593846"/>
          <a:ext cx="2710815" cy="180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/>
                <a:gridCol w="2426335"/>
              </a:tblGrid>
              <a:tr h="119380"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1130">
                <a:tc>
                  <a:txBody>
                    <a:bodyPr/>
                    <a:lstStyle/>
                    <a:p>
                      <a:pPr algn="r" marR="425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4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44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algn="r" marR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93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54610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algn="r" marR="54610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880" y="2284602"/>
            <a:ext cx="4970526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322776"/>
            <a:ext cx="3277870" cy="3535679"/>
          </a:xfrm>
          <a:custGeom>
            <a:avLst/>
            <a:gdLst/>
            <a:ahLst/>
            <a:cxnLst/>
            <a:rect l="l" t="t" r="r" b="b"/>
            <a:pathLst>
              <a:path w="3277870" h="3535679">
                <a:moveTo>
                  <a:pt x="0" y="0"/>
                </a:moveTo>
                <a:lnTo>
                  <a:pt x="0" y="3535220"/>
                </a:lnTo>
                <a:lnTo>
                  <a:pt x="3277595" y="35352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28034"/>
            <a:ext cx="3280410" cy="3529965"/>
          </a:xfrm>
          <a:custGeom>
            <a:avLst/>
            <a:gdLst/>
            <a:ahLst/>
            <a:cxnLst/>
            <a:rect l="l" t="t" r="r" b="b"/>
            <a:pathLst>
              <a:path w="3280410" h="3529965">
                <a:moveTo>
                  <a:pt x="3280029" y="0"/>
                </a:moveTo>
                <a:lnTo>
                  <a:pt x="0" y="0"/>
                </a:lnTo>
                <a:lnTo>
                  <a:pt x="0" y="1094"/>
                </a:lnTo>
                <a:lnTo>
                  <a:pt x="3271711" y="3529965"/>
                </a:lnTo>
                <a:lnTo>
                  <a:pt x="3280029" y="3529965"/>
                </a:lnTo>
                <a:lnTo>
                  <a:pt x="328002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-1012" y="1927605"/>
            <a:ext cx="3281045" cy="1400810"/>
          </a:xfrm>
          <a:custGeom>
            <a:avLst/>
            <a:gdLst/>
            <a:ahLst/>
            <a:cxnLst/>
            <a:rect l="l" t="t" r="r" b="b"/>
            <a:pathLst>
              <a:path w="3281045" h="1400810">
                <a:moveTo>
                  <a:pt x="3281041" y="0"/>
                </a:moveTo>
                <a:lnTo>
                  <a:pt x="0" y="1400429"/>
                </a:lnTo>
                <a:lnTo>
                  <a:pt x="3281041" y="1400429"/>
                </a:lnTo>
                <a:lnTo>
                  <a:pt x="3281041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-1017" y="1905"/>
            <a:ext cx="8386445" cy="3317240"/>
          </a:xfrm>
          <a:custGeom>
            <a:avLst/>
            <a:gdLst/>
            <a:ahLst/>
            <a:cxnLst/>
            <a:rect l="l" t="t" r="r" b="b"/>
            <a:pathLst>
              <a:path w="8386445" h="3317240">
                <a:moveTo>
                  <a:pt x="8386065" y="0"/>
                </a:moveTo>
                <a:lnTo>
                  <a:pt x="0" y="0"/>
                </a:lnTo>
                <a:lnTo>
                  <a:pt x="0" y="3317113"/>
                </a:lnTo>
                <a:lnTo>
                  <a:pt x="8386065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151382" cy="87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268" y="0"/>
            <a:ext cx="689610" cy="877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8763" y="0"/>
            <a:ext cx="4319778" cy="87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618" y="27138"/>
            <a:ext cx="4660265" cy="7315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3200" spc="229"/>
              <a:t>102-001 </a:t>
            </a:r>
            <a:r>
              <a:rPr dirty="0" sz="3200" spc="445"/>
              <a:t>Davenport</a:t>
            </a:r>
            <a:r>
              <a:rPr dirty="0" sz="3200" spc="30"/>
              <a:t> </a:t>
            </a:r>
            <a:r>
              <a:rPr dirty="0" sz="3200" spc="575"/>
              <a:t>ES</a:t>
            </a:r>
            <a:endParaRPr sz="3200"/>
          </a:p>
          <a:p>
            <a:pPr marL="29209">
              <a:lnSpc>
                <a:spcPct val="100000"/>
              </a:lnSpc>
              <a:spcBef>
                <a:spcPts val="120"/>
              </a:spcBef>
            </a:pPr>
            <a:r>
              <a:rPr dirty="0" sz="1000" spc="130" b="0">
                <a:latin typeface="Calibri"/>
                <a:cs typeface="Calibri"/>
              </a:rPr>
              <a:t>Enchanted </a:t>
            </a:r>
            <a:r>
              <a:rPr dirty="0" sz="1000" spc="55" b="0">
                <a:latin typeface="Calibri"/>
                <a:cs typeface="Calibri"/>
              </a:rPr>
              <a:t>Hills, </a:t>
            </a:r>
            <a:r>
              <a:rPr dirty="0" sz="1000" spc="95" b="0">
                <a:latin typeface="Calibri"/>
                <a:cs typeface="Calibri"/>
              </a:rPr>
              <a:t>Unit</a:t>
            </a:r>
            <a:r>
              <a:rPr dirty="0" sz="1000" spc="-50" b="0">
                <a:latin typeface="Calibri"/>
                <a:cs typeface="Calibri"/>
              </a:rPr>
              <a:t> </a:t>
            </a:r>
            <a:r>
              <a:rPr dirty="0" sz="1000" spc="114" b="0">
                <a:latin typeface="Calibri"/>
                <a:cs typeface="Calibri"/>
              </a:rPr>
              <a:t>Seven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14616" y="707110"/>
            <a:ext cx="1518665" cy="23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202169" y="364962"/>
            <a:ext cx="541655" cy="5549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100" spc="160" b="1">
                <a:latin typeface="Calibri"/>
                <a:cs typeface="Calibri"/>
              </a:rPr>
              <a:t>Design</a:t>
            </a:r>
            <a:endParaRPr sz="1100">
              <a:latin typeface="Calibri"/>
              <a:cs typeface="Calibri"/>
            </a:endParaRPr>
          </a:p>
          <a:p>
            <a:pPr marL="259079">
              <a:lnSpc>
                <a:spcPct val="100000"/>
              </a:lnSpc>
              <a:spcBef>
                <a:spcPts val="730"/>
              </a:spcBef>
            </a:pPr>
            <a:r>
              <a:rPr dirty="0" sz="1200" spc="5" b="1">
                <a:latin typeface="Calibri"/>
                <a:cs typeface="Calibri"/>
              </a:rPr>
              <a:t>50%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49868" y="710145"/>
            <a:ext cx="1520190" cy="232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19602" y="556691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8"/>
                </a:lnTo>
                <a:lnTo>
                  <a:pt x="86849" y="22123"/>
                </a:lnTo>
                <a:lnTo>
                  <a:pt x="51355" y="47459"/>
                </a:lnTo>
                <a:lnTo>
                  <a:pt x="23937" y="80250"/>
                </a:lnTo>
                <a:lnTo>
                  <a:pt x="6262" y="118950"/>
                </a:lnTo>
                <a:lnTo>
                  <a:pt x="0" y="162013"/>
                </a:lnTo>
                <a:lnTo>
                  <a:pt x="6262" y="205074"/>
                </a:lnTo>
                <a:lnTo>
                  <a:pt x="23937" y="243767"/>
                </a:lnTo>
                <a:lnTo>
                  <a:pt x="51355" y="276548"/>
                </a:lnTo>
                <a:lnTo>
                  <a:pt x="86849" y="301875"/>
                </a:lnTo>
                <a:lnTo>
                  <a:pt x="128749" y="318203"/>
                </a:lnTo>
                <a:lnTo>
                  <a:pt x="175387" y="323989"/>
                </a:lnTo>
                <a:lnTo>
                  <a:pt x="222024" y="318203"/>
                </a:lnTo>
                <a:lnTo>
                  <a:pt x="263924" y="301875"/>
                </a:lnTo>
                <a:lnTo>
                  <a:pt x="299418" y="276548"/>
                </a:lnTo>
                <a:lnTo>
                  <a:pt x="326836" y="243767"/>
                </a:lnTo>
                <a:lnTo>
                  <a:pt x="344511" y="205074"/>
                </a:lnTo>
                <a:lnTo>
                  <a:pt x="350774" y="162013"/>
                </a:lnTo>
                <a:lnTo>
                  <a:pt x="344511" y="118950"/>
                </a:lnTo>
                <a:lnTo>
                  <a:pt x="326836" y="80250"/>
                </a:lnTo>
                <a:lnTo>
                  <a:pt x="299418" y="47459"/>
                </a:lnTo>
                <a:lnTo>
                  <a:pt x="263924" y="22123"/>
                </a:lnTo>
                <a:lnTo>
                  <a:pt x="222024" y="5788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66286" y="5648934"/>
            <a:ext cx="84582" cy="141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71254" y="2049652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549765" y="2057222"/>
            <a:ext cx="14465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70" b="1">
                <a:latin typeface="Calibri"/>
                <a:cs typeface="Calibri"/>
              </a:rPr>
              <a:t>Project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225" b="1">
                <a:latin typeface="Calibri"/>
                <a:cs typeface="Calibri"/>
              </a:rPr>
              <a:t>Budget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04350" y="2125091"/>
            <a:ext cx="84581" cy="1410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98520" y="1992757"/>
            <a:ext cx="351155" cy="324485"/>
          </a:xfrm>
          <a:custGeom>
            <a:avLst/>
            <a:gdLst/>
            <a:ahLst/>
            <a:cxnLst/>
            <a:rect l="l" t="t" r="r" b="b"/>
            <a:pathLst>
              <a:path w="351154" h="324485">
                <a:moveTo>
                  <a:pt x="175387" y="0"/>
                </a:moveTo>
                <a:lnTo>
                  <a:pt x="128749" y="5786"/>
                </a:lnTo>
                <a:lnTo>
                  <a:pt x="86849" y="22116"/>
                </a:lnTo>
                <a:lnTo>
                  <a:pt x="51355" y="47450"/>
                </a:lnTo>
                <a:lnTo>
                  <a:pt x="23937" y="80245"/>
                </a:lnTo>
                <a:lnTo>
                  <a:pt x="6262" y="118959"/>
                </a:lnTo>
                <a:lnTo>
                  <a:pt x="0" y="162051"/>
                </a:lnTo>
                <a:lnTo>
                  <a:pt x="6262" y="205090"/>
                </a:lnTo>
                <a:lnTo>
                  <a:pt x="23937" y="243769"/>
                </a:lnTo>
                <a:lnTo>
                  <a:pt x="51355" y="276542"/>
                </a:lnTo>
                <a:lnTo>
                  <a:pt x="86849" y="301864"/>
                </a:lnTo>
                <a:lnTo>
                  <a:pt x="128749" y="318191"/>
                </a:lnTo>
                <a:lnTo>
                  <a:pt x="175387" y="323976"/>
                </a:lnTo>
                <a:lnTo>
                  <a:pt x="222024" y="318191"/>
                </a:lnTo>
                <a:lnTo>
                  <a:pt x="263924" y="301864"/>
                </a:lnTo>
                <a:lnTo>
                  <a:pt x="299418" y="276542"/>
                </a:lnTo>
                <a:lnTo>
                  <a:pt x="326836" y="243769"/>
                </a:lnTo>
                <a:lnTo>
                  <a:pt x="344511" y="205090"/>
                </a:lnTo>
                <a:lnTo>
                  <a:pt x="350774" y="162051"/>
                </a:lnTo>
                <a:lnTo>
                  <a:pt x="344511" y="118959"/>
                </a:lnTo>
                <a:lnTo>
                  <a:pt x="326836" y="80245"/>
                </a:lnTo>
                <a:lnTo>
                  <a:pt x="299418" y="47450"/>
                </a:lnTo>
                <a:lnTo>
                  <a:pt x="263924" y="22116"/>
                </a:lnTo>
                <a:lnTo>
                  <a:pt x="222024" y="5786"/>
                </a:lnTo>
                <a:lnTo>
                  <a:pt x="1753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91509" y="2009901"/>
            <a:ext cx="169163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65" b="1">
                <a:latin typeface="Calibri"/>
                <a:cs typeface="Calibri"/>
              </a:rPr>
              <a:t>Project </a:t>
            </a:r>
            <a:r>
              <a:rPr dirty="0" sz="1400" spc="155" b="1">
                <a:latin typeface="Calibri"/>
                <a:cs typeface="Calibri"/>
              </a:rPr>
              <a:t>Floor</a:t>
            </a:r>
            <a:r>
              <a:rPr dirty="0" sz="1400" spc="-114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45204" y="2074798"/>
            <a:ext cx="84582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184530" y="0"/>
                </a:moveTo>
                <a:lnTo>
                  <a:pt x="135451" y="6048"/>
                </a:lnTo>
                <a:lnTo>
                  <a:pt x="91364" y="23118"/>
                </a:lnTo>
                <a:lnTo>
                  <a:pt x="54022" y="49593"/>
                </a:lnTo>
                <a:lnTo>
                  <a:pt x="25178" y="83857"/>
                </a:lnTo>
                <a:lnTo>
                  <a:pt x="6586" y="124295"/>
                </a:lnTo>
                <a:lnTo>
                  <a:pt x="0" y="169290"/>
                </a:lnTo>
                <a:lnTo>
                  <a:pt x="6586" y="214286"/>
                </a:lnTo>
                <a:lnTo>
                  <a:pt x="25178" y="254724"/>
                </a:lnTo>
                <a:lnTo>
                  <a:pt x="54022" y="288988"/>
                </a:lnTo>
                <a:lnTo>
                  <a:pt x="91364" y="315463"/>
                </a:lnTo>
                <a:lnTo>
                  <a:pt x="135451" y="332533"/>
                </a:lnTo>
                <a:lnTo>
                  <a:pt x="184530" y="338581"/>
                </a:lnTo>
                <a:lnTo>
                  <a:pt x="233565" y="332533"/>
                </a:lnTo>
                <a:lnTo>
                  <a:pt x="277640" y="315463"/>
                </a:lnTo>
                <a:lnTo>
                  <a:pt x="314991" y="288988"/>
                </a:lnTo>
                <a:lnTo>
                  <a:pt x="343854" y="254724"/>
                </a:lnTo>
                <a:lnTo>
                  <a:pt x="362466" y="214286"/>
                </a:lnTo>
                <a:lnTo>
                  <a:pt x="369061" y="169290"/>
                </a:lnTo>
                <a:lnTo>
                  <a:pt x="362466" y="124295"/>
                </a:lnTo>
                <a:lnTo>
                  <a:pt x="343854" y="83857"/>
                </a:lnTo>
                <a:lnTo>
                  <a:pt x="314991" y="49593"/>
                </a:lnTo>
                <a:lnTo>
                  <a:pt x="277640" y="23118"/>
                </a:lnTo>
                <a:lnTo>
                  <a:pt x="233565" y="6048"/>
                </a:lnTo>
                <a:lnTo>
                  <a:pt x="184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03794" y="1159510"/>
            <a:ext cx="369570" cy="339090"/>
          </a:xfrm>
          <a:custGeom>
            <a:avLst/>
            <a:gdLst/>
            <a:ahLst/>
            <a:cxnLst/>
            <a:rect l="l" t="t" r="r" b="b"/>
            <a:pathLst>
              <a:path w="369570" h="339090">
                <a:moveTo>
                  <a:pt x="0" y="169290"/>
                </a:moveTo>
                <a:lnTo>
                  <a:pt x="6586" y="124295"/>
                </a:lnTo>
                <a:lnTo>
                  <a:pt x="25178" y="83857"/>
                </a:lnTo>
                <a:lnTo>
                  <a:pt x="54022" y="49593"/>
                </a:lnTo>
                <a:lnTo>
                  <a:pt x="91364" y="23118"/>
                </a:lnTo>
                <a:lnTo>
                  <a:pt x="135451" y="6048"/>
                </a:lnTo>
                <a:lnTo>
                  <a:pt x="184530" y="0"/>
                </a:lnTo>
                <a:lnTo>
                  <a:pt x="233565" y="6048"/>
                </a:lnTo>
                <a:lnTo>
                  <a:pt x="277640" y="23118"/>
                </a:lnTo>
                <a:lnTo>
                  <a:pt x="314991" y="49593"/>
                </a:lnTo>
                <a:lnTo>
                  <a:pt x="343854" y="83857"/>
                </a:lnTo>
                <a:lnTo>
                  <a:pt x="362466" y="124295"/>
                </a:lnTo>
                <a:lnTo>
                  <a:pt x="369061" y="169290"/>
                </a:lnTo>
                <a:lnTo>
                  <a:pt x="362466" y="214286"/>
                </a:lnTo>
                <a:lnTo>
                  <a:pt x="343854" y="254724"/>
                </a:lnTo>
                <a:lnTo>
                  <a:pt x="314991" y="288988"/>
                </a:lnTo>
                <a:lnTo>
                  <a:pt x="277640" y="315463"/>
                </a:lnTo>
                <a:lnTo>
                  <a:pt x="233565" y="332533"/>
                </a:lnTo>
                <a:lnTo>
                  <a:pt x="184530" y="338581"/>
                </a:lnTo>
                <a:lnTo>
                  <a:pt x="135451" y="332533"/>
                </a:lnTo>
                <a:lnTo>
                  <a:pt x="91364" y="315463"/>
                </a:lnTo>
                <a:lnTo>
                  <a:pt x="54022" y="288988"/>
                </a:lnTo>
                <a:lnTo>
                  <a:pt x="25178" y="254724"/>
                </a:lnTo>
                <a:lnTo>
                  <a:pt x="6586" y="214286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90637" y="112022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6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6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944357" y="1158366"/>
            <a:ext cx="115316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60" b="1">
                <a:solidFill>
                  <a:srgbClr val="585858"/>
                </a:solidFill>
                <a:latin typeface="Calibri"/>
                <a:cs typeface="Calibri"/>
              </a:rPr>
              <a:t>Pre-Con</a:t>
            </a:r>
            <a:r>
              <a:rPr dirty="0" sz="1200" spc="3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23,</a:t>
            </a:r>
            <a:r>
              <a:rPr dirty="0" sz="1050" spc="-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77534" y="1157096"/>
            <a:ext cx="115506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175" b="1">
                <a:solidFill>
                  <a:srgbClr val="585858"/>
                </a:solidFill>
                <a:latin typeface="Calibri"/>
                <a:cs typeface="Calibri"/>
              </a:rPr>
              <a:t>Design</a:t>
            </a:r>
            <a:r>
              <a:rPr dirty="0" sz="1200" spc="4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dirty="0" sz="1050" spc="120">
                <a:solidFill>
                  <a:srgbClr val="585858"/>
                </a:solidFill>
                <a:latin typeface="Calibri"/>
                <a:cs typeface="Calibri"/>
              </a:rPr>
              <a:t>October </a:t>
            </a:r>
            <a:r>
              <a:rPr dirty="0" sz="1050" spc="30">
                <a:solidFill>
                  <a:srgbClr val="585858"/>
                </a:solidFill>
                <a:latin typeface="Calibri"/>
                <a:cs typeface="Calibri"/>
              </a:rPr>
              <a:t>22,</a:t>
            </a:r>
            <a:r>
              <a:rPr dirty="0" sz="1050" spc="-1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050" spc="114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184531" y="0"/>
                </a:moveTo>
                <a:lnTo>
                  <a:pt x="135496" y="6040"/>
                </a:lnTo>
                <a:lnTo>
                  <a:pt x="91421" y="23090"/>
                </a:lnTo>
                <a:lnTo>
                  <a:pt x="54070" y="49545"/>
                </a:lnTo>
                <a:lnTo>
                  <a:pt x="25207" y="83801"/>
                </a:lnTo>
                <a:lnTo>
                  <a:pt x="6595" y="124251"/>
                </a:lnTo>
                <a:lnTo>
                  <a:pt x="0" y="169290"/>
                </a:lnTo>
                <a:lnTo>
                  <a:pt x="6595" y="214277"/>
                </a:lnTo>
                <a:lnTo>
                  <a:pt x="25207" y="254691"/>
                </a:lnTo>
                <a:lnTo>
                  <a:pt x="54070" y="288925"/>
                </a:lnTo>
                <a:lnTo>
                  <a:pt x="91421" y="315369"/>
                </a:lnTo>
                <a:lnTo>
                  <a:pt x="135496" y="332415"/>
                </a:lnTo>
                <a:lnTo>
                  <a:pt x="184531" y="338455"/>
                </a:lnTo>
                <a:lnTo>
                  <a:pt x="233610" y="332415"/>
                </a:lnTo>
                <a:lnTo>
                  <a:pt x="277697" y="315369"/>
                </a:lnTo>
                <a:lnTo>
                  <a:pt x="315039" y="288925"/>
                </a:lnTo>
                <a:lnTo>
                  <a:pt x="343883" y="254691"/>
                </a:lnTo>
                <a:lnTo>
                  <a:pt x="362475" y="214277"/>
                </a:lnTo>
                <a:lnTo>
                  <a:pt x="369062" y="169290"/>
                </a:lnTo>
                <a:lnTo>
                  <a:pt x="362475" y="124251"/>
                </a:lnTo>
                <a:lnTo>
                  <a:pt x="343883" y="83801"/>
                </a:lnTo>
                <a:lnTo>
                  <a:pt x="315039" y="49545"/>
                </a:lnTo>
                <a:lnTo>
                  <a:pt x="277697" y="23090"/>
                </a:lnTo>
                <a:lnTo>
                  <a:pt x="233610" y="6040"/>
                </a:lnTo>
                <a:lnTo>
                  <a:pt x="184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717" y="1168527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5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5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5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31687" y="1129119"/>
            <a:ext cx="391795" cy="314325"/>
          </a:xfrm>
          <a:custGeom>
            <a:avLst/>
            <a:gdLst/>
            <a:ahLst/>
            <a:cxnLst/>
            <a:rect l="l" t="t" r="r" b="b"/>
            <a:pathLst>
              <a:path w="391795" h="314325">
                <a:moveTo>
                  <a:pt x="32526" y="145557"/>
                </a:moveTo>
                <a:lnTo>
                  <a:pt x="0" y="185970"/>
                </a:lnTo>
                <a:lnTo>
                  <a:pt x="162667" y="314243"/>
                </a:lnTo>
                <a:lnTo>
                  <a:pt x="195690" y="274210"/>
                </a:lnTo>
                <a:lnTo>
                  <a:pt x="229980" y="231781"/>
                </a:lnTo>
                <a:lnTo>
                  <a:pt x="154855" y="241719"/>
                </a:lnTo>
                <a:lnTo>
                  <a:pt x="32526" y="145557"/>
                </a:lnTo>
                <a:close/>
              </a:path>
              <a:path w="391795" h="314325">
                <a:moveTo>
                  <a:pt x="351008" y="0"/>
                </a:moveTo>
                <a:lnTo>
                  <a:pt x="154855" y="241719"/>
                </a:lnTo>
                <a:lnTo>
                  <a:pt x="229980" y="231781"/>
                </a:lnTo>
                <a:lnTo>
                  <a:pt x="391346" y="32111"/>
                </a:lnTo>
                <a:lnTo>
                  <a:pt x="351008" y="0"/>
                </a:lnTo>
                <a:close/>
              </a:path>
            </a:pathLst>
          </a:custGeom>
          <a:solidFill>
            <a:srgbClr val="3856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143360" y="1165225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5" y="124251"/>
                </a:lnTo>
                <a:lnTo>
                  <a:pt x="25207" y="83801"/>
                </a:lnTo>
                <a:lnTo>
                  <a:pt x="54070" y="49545"/>
                </a:lnTo>
                <a:lnTo>
                  <a:pt x="91421" y="23090"/>
                </a:lnTo>
                <a:lnTo>
                  <a:pt x="135496" y="6040"/>
                </a:lnTo>
                <a:lnTo>
                  <a:pt x="184531" y="0"/>
                </a:lnTo>
                <a:lnTo>
                  <a:pt x="233610" y="6040"/>
                </a:lnTo>
                <a:lnTo>
                  <a:pt x="277697" y="23090"/>
                </a:lnTo>
                <a:lnTo>
                  <a:pt x="315039" y="49545"/>
                </a:lnTo>
                <a:lnTo>
                  <a:pt x="343883" y="83801"/>
                </a:lnTo>
                <a:lnTo>
                  <a:pt x="362475" y="124251"/>
                </a:lnTo>
                <a:lnTo>
                  <a:pt x="369062" y="169290"/>
                </a:lnTo>
                <a:lnTo>
                  <a:pt x="362475" y="214277"/>
                </a:lnTo>
                <a:lnTo>
                  <a:pt x="343883" y="254691"/>
                </a:lnTo>
                <a:lnTo>
                  <a:pt x="315039" y="288924"/>
                </a:lnTo>
                <a:lnTo>
                  <a:pt x="277697" y="315369"/>
                </a:lnTo>
                <a:lnTo>
                  <a:pt x="233610" y="332415"/>
                </a:lnTo>
                <a:lnTo>
                  <a:pt x="184531" y="338454"/>
                </a:lnTo>
                <a:lnTo>
                  <a:pt x="135496" y="332415"/>
                </a:lnTo>
                <a:lnTo>
                  <a:pt x="91421" y="315369"/>
                </a:lnTo>
                <a:lnTo>
                  <a:pt x="54070" y="288924"/>
                </a:lnTo>
                <a:lnTo>
                  <a:pt x="25207" y="254691"/>
                </a:lnTo>
                <a:lnTo>
                  <a:pt x="6595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577573" y="1165097"/>
            <a:ext cx="4641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195" b="1">
                <a:solidFill>
                  <a:srgbClr val="585858"/>
                </a:solidFill>
                <a:latin typeface="Calibri"/>
                <a:cs typeface="Calibri"/>
              </a:rPr>
              <a:t>GMP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45854" y="1159002"/>
            <a:ext cx="369570" cy="338455"/>
          </a:xfrm>
          <a:custGeom>
            <a:avLst/>
            <a:gdLst/>
            <a:ahLst/>
            <a:cxnLst/>
            <a:rect l="l" t="t" r="r" b="b"/>
            <a:pathLst>
              <a:path w="369570" h="338455">
                <a:moveTo>
                  <a:pt x="0" y="169290"/>
                </a:moveTo>
                <a:lnTo>
                  <a:pt x="6596" y="124251"/>
                </a:lnTo>
                <a:lnTo>
                  <a:pt x="25211" y="83801"/>
                </a:lnTo>
                <a:lnTo>
                  <a:pt x="54086" y="49545"/>
                </a:lnTo>
                <a:lnTo>
                  <a:pt x="91458" y="23090"/>
                </a:lnTo>
                <a:lnTo>
                  <a:pt x="135569" y="6040"/>
                </a:lnTo>
                <a:lnTo>
                  <a:pt x="184657" y="0"/>
                </a:lnTo>
                <a:lnTo>
                  <a:pt x="233692" y="6040"/>
                </a:lnTo>
                <a:lnTo>
                  <a:pt x="277767" y="23090"/>
                </a:lnTo>
                <a:lnTo>
                  <a:pt x="315118" y="49545"/>
                </a:lnTo>
                <a:lnTo>
                  <a:pt x="343981" y="83801"/>
                </a:lnTo>
                <a:lnTo>
                  <a:pt x="362593" y="124251"/>
                </a:lnTo>
                <a:lnTo>
                  <a:pt x="369189" y="169290"/>
                </a:lnTo>
                <a:lnTo>
                  <a:pt x="362593" y="214277"/>
                </a:lnTo>
                <a:lnTo>
                  <a:pt x="343981" y="254691"/>
                </a:lnTo>
                <a:lnTo>
                  <a:pt x="315118" y="288925"/>
                </a:lnTo>
                <a:lnTo>
                  <a:pt x="277767" y="315369"/>
                </a:lnTo>
                <a:lnTo>
                  <a:pt x="233692" y="332415"/>
                </a:lnTo>
                <a:lnTo>
                  <a:pt x="184657" y="338455"/>
                </a:lnTo>
                <a:lnTo>
                  <a:pt x="135569" y="332415"/>
                </a:lnTo>
                <a:lnTo>
                  <a:pt x="91458" y="315369"/>
                </a:lnTo>
                <a:lnTo>
                  <a:pt x="54086" y="288925"/>
                </a:lnTo>
                <a:lnTo>
                  <a:pt x="25211" y="254691"/>
                </a:lnTo>
                <a:lnTo>
                  <a:pt x="6596" y="21427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675368" y="1155572"/>
            <a:ext cx="14382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0" b="1">
                <a:solidFill>
                  <a:srgbClr val="585858"/>
                </a:solidFill>
                <a:latin typeface="Calibri"/>
                <a:cs typeface="Calibri"/>
              </a:rPr>
              <a:t>Construction</a:t>
            </a:r>
            <a:r>
              <a:rPr dirty="0" sz="1200" spc="-2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200" spc="185" b="1">
                <a:solidFill>
                  <a:srgbClr val="585858"/>
                </a:solidFill>
                <a:latin typeface="Calibri"/>
                <a:cs typeface="Calibri"/>
              </a:rPr>
              <a:t>NTP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50" spc="155">
                <a:solidFill>
                  <a:srgbClr val="585858"/>
                </a:solidFill>
                <a:latin typeface="Calibri"/>
                <a:cs typeface="Calibri"/>
              </a:rPr>
              <a:t>Pending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74135" y="5903974"/>
            <a:ext cx="8749283" cy="937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3400297" y="5930823"/>
          <a:ext cx="8648065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630"/>
                <a:gridCol w="4349115"/>
                <a:gridCol w="3936999"/>
              </a:tblGrid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Update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Context/Resolution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4444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14">
                          <a:latin typeface="Calibri"/>
                          <a:cs typeface="Calibri"/>
                        </a:rPr>
                        <a:t>Land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Acquisition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Update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6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80">
                          <a:latin typeface="Calibri"/>
                          <a:cs typeface="Calibri"/>
                        </a:rPr>
                        <a:t>close</a:t>
                      </a:r>
                      <a:r>
                        <a:rPr dirty="0" sz="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latin typeface="Calibri"/>
                          <a:cs typeface="Calibri"/>
                        </a:rPr>
                        <a:t>June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Development</a:t>
                      </a:r>
                      <a:r>
                        <a:rPr dirty="0" sz="8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Phase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r>
                        <a:rPr dirty="0" sz="8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14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June</a:t>
                      </a:r>
                      <a:r>
                        <a:rPr dirty="0" sz="8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BOT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9304337" y="2512631"/>
          <a:ext cx="2734310" cy="780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505"/>
                <a:gridCol w="1229359"/>
              </a:tblGrid>
              <a:tr h="273685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20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73,901,172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58585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65" b="1">
                          <a:latin typeface="Calibri"/>
                          <a:cs typeface="Calibri"/>
                        </a:rPr>
                        <a:t>CMAR</a:t>
                      </a:r>
                      <a:r>
                        <a:rPr dirty="0" sz="10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GMP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150" b="1">
                          <a:latin typeface="Calibri"/>
                          <a:cs typeface="Calibri"/>
                        </a:rPr>
                        <a:t>Owner</a:t>
                      </a:r>
                      <a:r>
                        <a:rPr dirty="0" sz="10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150" b="1">
                          <a:latin typeface="Calibri"/>
                          <a:cs typeface="Calibri"/>
                        </a:rPr>
                        <a:t>Contingency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55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$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--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937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10500359" y="710183"/>
            <a:ext cx="19050" cy="233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516743" y="714298"/>
            <a:ext cx="1501394" cy="226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831071" y="384865"/>
            <a:ext cx="3187065" cy="53848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666875" algn="l"/>
              </a:tabLst>
            </a:pPr>
            <a:r>
              <a:rPr dirty="0" sz="1100" spc="135" b="1">
                <a:latin typeface="Calibri"/>
                <a:cs typeface="Calibri"/>
              </a:rPr>
              <a:t>Construction	</a:t>
            </a:r>
            <a:r>
              <a:rPr dirty="0" sz="1100" spc="114" b="1">
                <a:latin typeface="Calibri"/>
                <a:cs typeface="Calibri"/>
              </a:rPr>
              <a:t>Overall </a:t>
            </a:r>
            <a:r>
              <a:rPr dirty="0" sz="1100" spc="145" b="1">
                <a:latin typeface="Calibri"/>
                <a:cs typeface="Calibri"/>
              </a:rPr>
              <a:t>Paid</a:t>
            </a:r>
            <a:r>
              <a:rPr dirty="0" sz="1100" spc="-150" b="1">
                <a:latin typeface="Calibri"/>
                <a:cs typeface="Calibri"/>
              </a:rPr>
              <a:t> </a:t>
            </a:r>
            <a:r>
              <a:rPr dirty="0" sz="1100" spc="114" b="1">
                <a:latin typeface="Calibri"/>
                <a:cs typeface="Calibri"/>
              </a:rPr>
              <a:t>to </a:t>
            </a:r>
            <a:r>
              <a:rPr dirty="0" sz="1100" spc="145" b="1"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  <a:p>
            <a:pPr marL="673100">
              <a:lnSpc>
                <a:spcPct val="100000"/>
              </a:lnSpc>
              <a:spcBef>
                <a:spcPts val="665"/>
              </a:spcBef>
              <a:tabLst>
                <a:tab pos="1746885" algn="l"/>
              </a:tabLst>
            </a:pPr>
            <a:r>
              <a:rPr dirty="0" sz="1200" b="1">
                <a:latin typeface="Calibri"/>
                <a:cs typeface="Calibri"/>
              </a:rPr>
              <a:t>0%	1%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457558" y="97198"/>
            <a:ext cx="694588" cy="118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135232" y="22364"/>
            <a:ext cx="208267" cy="2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386693" y="64897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5">
                <a:moveTo>
                  <a:pt x="0" y="138810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69596" y="929258"/>
          <a:ext cx="3169285" cy="102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360"/>
                <a:gridCol w="1176655"/>
              </a:tblGrid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4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Pfluger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Architects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Contractor</a:t>
                      </a:r>
                      <a:r>
                        <a:rPr dirty="0" sz="1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(CMAR)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LDCM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Project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Size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119,000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SF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9705">
                <a:tc>
                  <a:txBody>
                    <a:bodyPr/>
                    <a:lstStyle/>
                    <a:p>
                      <a:pPr marL="127000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Construction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6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dirty="0" sz="10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3035">
                <a:tc>
                  <a:txBody>
                    <a:bodyPr/>
                    <a:lstStyle/>
                    <a:p>
                      <a:pPr marL="127000">
                        <a:lnSpc>
                          <a:spcPts val="111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Tentative Substantial</a:t>
                      </a:r>
                      <a:r>
                        <a:rPr dirty="0" sz="10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11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118363" y="2406548"/>
            <a:ext cx="2847340" cy="11353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000" spc="105" b="1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1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40" b="1">
                <a:solidFill>
                  <a:srgbClr val="FFFFFF"/>
                </a:solidFill>
                <a:latin typeface="Calibri"/>
                <a:cs typeface="Calibri"/>
              </a:rPr>
              <a:t>Scope</a:t>
            </a:r>
            <a:endParaRPr sz="1000">
              <a:latin typeface="Calibri"/>
              <a:cs typeface="Calibri"/>
            </a:endParaRPr>
          </a:p>
          <a:p>
            <a:pPr marL="184785" marR="5080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state-of-the-art 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21st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Century 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Facility to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include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36 </a:t>
            </a:r>
            <a:r>
              <a:rPr dirty="0" sz="1000" spc="130">
                <a:solidFill>
                  <a:srgbClr val="FFFFFF"/>
                </a:solidFill>
                <a:latin typeface="Calibri"/>
                <a:cs typeface="Calibri"/>
              </a:rPr>
              <a:t>TEA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 (Texas  </a:t>
            </a:r>
            <a:r>
              <a:rPr dirty="0" sz="1000" spc="114">
                <a:solidFill>
                  <a:srgbClr val="FFFFFF"/>
                </a:solidFill>
                <a:latin typeface="Calibri"/>
                <a:cs typeface="Calibri"/>
              </a:rPr>
              <a:t>Education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Agency) </a:t>
            </a:r>
            <a:r>
              <a:rPr dirty="0" sz="1000" spc="75">
                <a:solidFill>
                  <a:srgbClr val="FFFFFF"/>
                </a:solidFill>
                <a:latin typeface="Calibri"/>
                <a:cs typeface="Calibri"/>
              </a:rPr>
              <a:t>Flexibility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3-4  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classrooms, </a:t>
            </a:r>
            <a:r>
              <a:rPr dirty="0" sz="1000" spc="80">
                <a:solidFill>
                  <a:srgbClr val="FFFFFF"/>
                </a:solidFill>
                <a:latin typeface="Calibri"/>
                <a:cs typeface="Calibri"/>
              </a:rPr>
              <a:t>collaborative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000" spc="90">
                <a:solidFill>
                  <a:srgbClr val="FFFFFF"/>
                </a:solidFill>
                <a:latin typeface="Calibri"/>
                <a:cs typeface="Calibri"/>
              </a:rPr>
              <a:t>spaces,  </a:t>
            </a: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grade-level</a:t>
            </a:r>
            <a:r>
              <a:rPr dirty="0" sz="10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neighborhoods,</a:t>
            </a: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dirty="0" sz="1000" spc="110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1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emphasis</a:t>
            </a: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2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100">
                <a:solidFill>
                  <a:srgbClr val="FFFFFF"/>
                </a:solidFill>
                <a:latin typeface="Calibri"/>
                <a:cs typeface="Calibri"/>
              </a:rPr>
              <a:t>outdoor</a:t>
            </a:r>
            <a:r>
              <a:rPr dirty="0" sz="1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95">
                <a:solidFill>
                  <a:srgbClr val="FFFFFF"/>
                </a:solidFill>
                <a:latin typeface="Calibri"/>
                <a:cs typeface="Calibri"/>
              </a:rPr>
              <a:t>connections.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02115" y="3454146"/>
            <a:ext cx="2889885" cy="2072005"/>
          </a:xfrm>
          <a:custGeom>
            <a:avLst/>
            <a:gdLst/>
            <a:ahLst/>
            <a:cxnLst/>
            <a:rect l="l" t="t" r="r" b="b"/>
            <a:pathLst>
              <a:path w="2889884" h="2072004">
                <a:moveTo>
                  <a:pt x="2889884" y="0"/>
                </a:moveTo>
                <a:lnTo>
                  <a:pt x="345312" y="0"/>
                </a:lnTo>
                <a:lnTo>
                  <a:pt x="298447" y="3151"/>
                </a:lnTo>
                <a:lnTo>
                  <a:pt x="253500" y="12331"/>
                </a:lnTo>
                <a:lnTo>
                  <a:pt x="210883" y="27130"/>
                </a:lnTo>
                <a:lnTo>
                  <a:pt x="171007" y="47135"/>
                </a:lnTo>
                <a:lnTo>
                  <a:pt x="134284" y="71937"/>
                </a:lnTo>
                <a:lnTo>
                  <a:pt x="101123" y="101123"/>
                </a:lnTo>
                <a:lnTo>
                  <a:pt x="71937" y="134284"/>
                </a:lnTo>
                <a:lnTo>
                  <a:pt x="47135" y="171007"/>
                </a:lnTo>
                <a:lnTo>
                  <a:pt x="27130" y="210883"/>
                </a:lnTo>
                <a:lnTo>
                  <a:pt x="12331" y="253500"/>
                </a:lnTo>
                <a:lnTo>
                  <a:pt x="3151" y="298447"/>
                </a:lnTo>
                <a:lnTo>
                  <a:pt x="0" y="345312"/>
                </a:lnTo>
                <a:lnTo>
                  <a:pt x="0" y="1726310"/>
                </a:lnTo>
                <a:lnTo>
                  <a:pt x="3151" y="1773176"/>
                </a:lnTo>
                <a:lnTo>
                  <a:pt x="12331" y="1818123"/>
                </a:lnTo>
                <a:lnTo>
                  <a:pt x="27130" y="1860740"/>
                </a:lnTo>
                <a:lnTo>
                  <a:pt x="47135" y="1900616"/>
                </a:lnTo>
                <a:lnTo>
                  <a:pt x="71937" y="1937339"/>
                </a:lnTo>
                <a:lnTo>
                  <a:pt x="101123" y="1970500"/>
                </a:lnTo>
                <a:lnTo>
                  <a:pt x="134284" y="1999686"/>
                </a:lnTo>
                <a:lnTo>
                  <a:pt x="171007" y="2024488"/>
                </a:lnTo>
                <a:lnTo>
                  <a:pt x="210883" y="2044493"/>
                </a:lnTo>
                <a:lnTo>
                  <a:pt x="253500" y="2059292"/>
                </a:lnTo>
                <a:lnTo>
                  <a:pt x="298447" y="2068472"/>
                </a:lnTo>
                <a:lnTo>
                  <a:pt x="345312" y="2071623"/>
                </a:lnTo>
                <a:lnTo>
                  <a:pt x="2889884" y="2071623"/>
                </a:lnTo>
                <a:lnTo>
                  <a:pt x="288988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302115" y="3454146"/>
            <a:ext cx="2889885" cy="345440"/>
          </a:xfrm>
          <a:custGeom>
            <a:avLst/>
            <a:gdLst/>
            <a:ahLst/>
            <a:cxnLst/>
            <a:rect l="l" t="t" r="r" b="b"/>
            <a:pathLst>
              <a:path w="2889884" h="345439">
                <a:moveTo>
                  <a:pt x="0" y="345312"/>
                </a:moveTo>
                <a:lnTo>
                  <a:pt x="3151" y="298447"/>
                </a:lnTo>
                <a:lnTo>
                  <a:pt x="12331" y="253500"/>
                </a:lnTo>
                <a:lnTo>
                  <a:pt x="27130" y="210883"/>
                </a:lnTo>
                <a:lnTo>
                  <a:pt x="47135" y="171007"/>
                </a:lnTo>
                <a:lnTo>
                  <a:pt x="71937" y="134284"/>
                </a:lnTo>
                <a:lnTo>
                  <a:pt x="101123" y="101123"/>
                </a:lnTo>
                <a:lnTo>
                  <a:pt x="134284" y="71937"/>
                </a:lnTo>
                <a:lnTo>
                  <a:pt x="171007" y="47135"/>
                </a:lnTo>
                <a:lnTo>
                  <a:pt x="210883" y="27130"/>
                </a:lnTo>
                <a:lnTo>
                  <a:pt x="253500" y="12331"/>
                </a:lnTo>
                <a:lnTo>
                  <a:pt x="298447" y="3151"/>
                </a:lnTo>
                <a:lnTo>
                  <a:pt x="345312" y="0"/>
                </a:lnTo>
                <a:lnTo>
                  <a:pt x="2889884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302115" y="3799459"/>
            <a:ext cx="2889885" cy="1726564"/>
          </a:xfrm>
          <a:custGeom>
            <a:avLst/>
            <a:gdLst/>
            <a:ahLst/>
            <a:cxnLst/>
            <a:rect l="l" t="t" r="r" b="b"/>
            <a:pathLst>
              <a:path w="2889884" h="1726564">
                <a:moveTo>
                  <a:pt x="2889884" y="1726311"/>
                </a:moveTo>
                <a:lnTo>
                  <a:pt x="345312" y="1726311"/>
                </a:lnTo>
                <a:lnTo>
                  <a:pt x="298447" y="1723159"/>
                </a:lnTo>
                <a:lnTo>
                  <a:pt x="253500" y="1713979"/>
                </a:lnTo>
                <a:lnTo>
                  <a:pt x="210883" y="1699180"/>
                </a:lnTo>
                <a:lnTo>
                  <a:pt x="171007" y="1679175"/>
                </a:lnTo>
                <a:lnTo>
                  <a:pt x="134284" y="1654373"/>
                </a:lnTo>
                <a:lnTo>
                  <a:pt x="101123" y="1625187"/>
                </a:lnTo>
                <a:lnTo>
                  <a:pt x="71937" y="1592026"/>
                </a:lnTo>
                <a:lnTo>
                  <a:pt x="47135" y="1555303"/>
                </a:lnTo>
                <a:lnTo>
                  <a:pt x="27130" y="1515427"/>
                </a:lnTo>
                <a:lnTo>
                  <a:pt x="12331" y="1472810"/>
                </a:lnTo>
                <a:lnTo>
                  <a:pt x="3151" y="1427863"/>
                </a:lnTo>
                <a:lnTo>
                  <a:pt x="0" y="1380998"/>
                </a:lnTo>
                <a:lnTo>
                  <a:pt x="0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9390633" y="3593846"/>
          <a:ext cx="2710815" cy="180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765"/>
                <a:gridCol w="2432685"/>
              </a:tblGrid>
              <a:tr h="119380"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Checklist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48895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95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Re-Zoning/Re-Platting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52400">
                <a:tc>
                  <a:txBody>
                    <a:bodyPr/>
                    <a:lstStyle/>
                    <a:p>
                      <a:pPr algn="r" marR="48895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95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48895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Geotechnical 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r" marR="48895">
                        <a:lnSpc>
                          <a:spcPts val="1085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9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Roofing</a:t>
                      </a:r>
                      <a:r>
                        <a:rPr dirty="0" sz="10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algn="r" marR="48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Sewer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Scope &amp;</a:t>
                      </a:r>
                      <a:r>
                        <a:rPr dirty="0" sz="10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40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Utility Agreements –</a:t>
                      </a:r>
                      <a:r>
                        <a:rPr dirty="0" sz="10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EPW/EPE/TGS/Comms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3355">
                <a:tc>
                  <a:txBody>
                    <a:bodyPr/>
                    <a:lstStyle/>
                    <a:p>
                      <a:pPr algn="r" marR="488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 Visit/Assessments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0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AE/CMAR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90%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CDs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 Turn</a:t>
                      </a:r>
                      <a:r>
                        <a:rPr dirty="0" sz="10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2720">
                <a:tc>
                  <a:txBody>
                    <a:bodyPr/>
                    <a:lstStyle/>
                    <a:p>
                      <a:pPr algn="r" marR="488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Pricing/Value Engineering</a:t>
                      </a:r>
                      <a:r>
                        <a:rPr dirty="0" sz="10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Negotiations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  <a:tr h="131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35"/>
                        </a:lnSpc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Purchase Sales Agreement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0655">
                <a:tc>
                  <a:txBody>
                    <a:bodyPr/>
                    <a:lstStyle/>
                    <a:p>
                      <a:pPr algn="r" marR="48895">
                        <a:lnSpc>
                          <a:spcPts val="1150"/>
                        </a:lnSpc>
                        <a:spcBef>
                          <a:spcPts val="15"/>
                        </a:spcBef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Segoe UI Symbol"/>
                          <a:cs typeface="Segoe UI Symbol"/>
                        </a:rPr>
                        <a:t>✓</a:t>
                      </a:r>
                      <a:endParaRPr sz="10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Traffic Impact</a:t>
                      </a:r>
                      <a:r>
                        <a:rPr dirty="0" sz="10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3712845" y="5590352"/>
            <a:ext cx="1529080" cy="243204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165" b="1">
                <a:latin typeface="Calibri"/>
                <a:cs typeface="Calibri"/>
              </a:rPr>
              <a:t>Project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185" b="1">
                <a:latin typeface="Calibri"/>
                <a:cs typeface="Calibri"/>
              </a:rPr>
              <a:t>Updates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304280"/>
          </a:xfrm>
          <a:custGeom>
            <a:avLst/>
            <a:gdLst/>
            <a:ahLst/>
            <a:cxnLst/>
            <a:rect l="l" t="t" r="r" b="b"/>
            <a:pathLst>
              <a:path w="12192000" h="6304280">
                <a:moveTo>
                  <a:pt x="0" y="6304025"/>
                </a:moveTo>
                <a:lnTo>
                  <a:pt x="12192000" y="6304025"/>
                </a:lnTo>
                <a:lnTo>
                  <a:pt x="12192000" y="0"/>
                </a:lnTo>
                <a:lnTo>
                  <a:pt x="0" y="0"/>
                </a:lnTo>
                <a:lnTo>
                  <a:pt x="0" y="6304025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2464" y="1872742"/>
            <a:ext cx="646684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3200" spc="400" b="1">
                <a:latin typeface="Calibri"/>
                <a:cs typeface="Calibri"/>
              </a:rPr>
              <a:t>Next</a:t>
            </a:r>
            <a:r>
              <a:rPr dirty="0" sz="3200" spc="400" b="1">
                <a:latin typeface="Calibri"/>
                <a:cs typeface="Calibri"/>
              </a:rPr>
              <a:t> </a:t>
            </a:r>
            <a:r>
              <a:rPr dirty="0" sz="3200" spc="345" b="1">
                <a:latin typeface="Calibri"/>
                <a:cs typeface="Calibri"/>
              </a:rPr>
              <a:t>Quarterly </a:t>
            </a:r>
            <a:r>
              <a:rPr dirty="0" sz="3200" spc="390" b="1">
                <a:latin typeface="Calibri"/>
                <a:cs typeface="Calibri"/>
              </a:rPr>
              <a:t>Meeting</a:t>
            </a:r>
            <a:r>
              <a:rPr dirty="0" sz="3200" spc="-275" b="1">
                <a:latin typeface="Calibri"/>
                <a:cs typeface="Calibri"/>
              </a:rPr>
              <a:t> </a:t>
            </a:r>
            <a:r>
              <a:rPr dirty="0" sz="3200" spc="430" b="1">
                <a:latin typeface="Calibri"/>
                <a:cs typeface="Calibri"/>
              </a:rPr>
              <a:t>Date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55502" y="6319869"/>
            <a:ext cx="868959" cy="51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91567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45"/>
              <a:t> </a:t>
            </a:r>
            <a:r>
              <a:rPr dirty="0" spc="355"/>
              <a:t>Program</a:t>
            </a:r>
            <a:r>
              <a:rPr dirty="0" spc="140"/>
              <a:t> </a:t>
            </a:r>
            <a:r>
              <a:rPr dirty="0" spc="295"/>
              <a:t>Status</a:t>
            </a:r>
            <a:r>
              <a:rPr dirty="0" spc="150"/>
              <a:t> </a:t>
            </a:r>
            <a:r>
              <a:rPr dirty="0"/>
              <a:t>–</a:t>
            </a:r>
            <a:r>
              <a:rPr dirty="0" spc="130"/>
              <a:t> </a:t>
            </a:r>
            <a:r>
              <a:rPr dirty="0" spc="254"/>
              <a:t>Quarterly</a:t>
            </a:r>
            <a:r>
              <a:rPr dirty="0" spc="160"/>
              <a:t> </a:t>
            </a:r>
            <a:r>
              <a:rPr dirty="0" spc="290"/>
              <a:t>Meeting</a:t>
            </a:r>
            <a:r>
              <a:rPr dirty="0" spc="140"/>
              <a:t> </a:t>
            </a:r>
            <a:r>
              <a:rPr dirty="0" spc="330"/>
              <a:t>Schedule</a:t>
            </a:r>
          </a:p>
        </p:txBody>
      </p:sp>
      <p:sp>
        <p:nvSpPr>
          <p:cNvPr id="8" name="object 8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FCCE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6350" y="0"/>
            <a:ext cx="12204700" cy="687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8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0" y="6858000"/>
                </a:moveTo>
                <a:lnTo>
                  <a:pt x="12188825" y="6858000"/>
                </a:lnTo>
                <a:lnTo>
                  <a:pt x="121888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88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0" y="6858000"/>
                </a:moveTo>
                <a:lnTo>
                  <a:pt x="12188825" y="6858000"/>
                </a:lnTo>
                <a:lnTo>
                  <a:pt x="121888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33169" y="2686685"/>
            <a:ext cx="8725535" cy="1484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5092"/>
            <a:ext cx="12185650" cy="5962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83716" y="1137158"/>
            <a:ext cx="9613265" cy="1727200"/>
          </a:xfrm>
          <a:custGeom>
            <a:avLst/>
            <a:gdLst/>
            <a:ahLst/>
            <a:cxnLst/>
            <a:rect l="l" t="t" r="r" b="b"/>
            <a:pathLst>
              <a:path w="9613265" h="1727200">
                <a:moveTo>
                  <a:pt x="0" y="1726819"/>
                </a:moveTo>
                <a:lnTo>
                  <a:pt x="9613265" y="1726819"/>
                </a:lnTo>
                <a:lnTo>
                  <a:pt x="9613265" y="0"/>
                </a:lnTo>
                <a:lnTo>
                  <a:pt x="0" y="0"/>
                </a:lnTo>
                <a:lnTo>
                  <a:pt x="0" y="1726819"/>
                </a:lnTo>
                <a:close/>
              </a:path>
            </a:pathLst>
          </a:custGeom>
          <a:solidFill>
            <a:srgbClr val="EC7C30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9139" y="6349574"/>
            <a:ext cx="8162925" cy="431165"/>
          </a:xfrm>
          <a:custGeom>
            <a:avLst/>
            <a:gdLst/>
            <a:ahLst/>
            <a:cxnLst/>
            <a:rect l="l" t="t" r="r" b="b"/>
            <a:pathLst>
              <a:path w="8162925" h="431165">
                <a:moveTo>
                  <a:pt x="0" y="430885"/>
                </a:moveTo>
                <a:lnTo>
                  <a:pt x="8162417" y="430885"/>
                </a:lnTo>
                <a:lnTo>
                  <a:pt x="8162417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000000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01873" y="6374688"/>
            <a:ext cx="657225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Note-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Website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be updated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provided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by CISD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report.</a:t>
            </a: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Monthly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uploaded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CISD</a:t>
            </a:r>
            <a:r>
              <a:rPr dirty="0" sz="10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Bond Website.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3716" y="1137158"/>
            <a:ext cx="9613265" cy="1727200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wrap="square" lIns="0" tIns="145415" rIns="0" bIns="0" rtlCol="0" vert="horz">
            <a:spAutoFit/>
          </a:bodyPr>
          <a:lstStyle/>
          <a:p>
            <a:pPr algn="ctr" marL="264795" marR="250190" indent="2540">
              <a:lnSpc>
                <a:spcPct val="100000"/>
              </a:lnSpc>
              <a:spcBef>
                <a:spcPts val="1145"/>
              </a:spcBef>
            </a:pPr>
            <a:r>
              <a:rPr dirty="0" sz="1800" spc="-25" b="1">
                <a:latin typeface="Calibri"/>
                <a:cs typeface="Calibri"/>
              </a:rPr>
              <a:t>Voters </a:t>
            </a:r>
            <a:r>
              <a:rPr dirty="0" sz="1800" b="1">
                <a:latin typeface="Calibri"/>
                <a:cs typeface="Calibri"/>
              </a:rPr>
              <a:t>in the </a:t>
            </a:r>
            <a:r>
              <a:rPr dirty="0" sz="1800" spc="-5" b="1">
                <a:latin typeface="Calibri"/>
                <a:cs typeface="Calibri"/>
              </a:rPr>
              <a:t>Canutillo Independent </a:t>
            </a:r>
            <a:r>
              <a:rPr dirty="0" sz="1800" b="1">
                <a:latin typeface="Calibri"/>
                <a:cs typeface="Calibri"/>
              </a:rPr>
              <a:t>School </a:t>
            </a:r>
            <a:r>
              <a:rPr dirty="0" sz="1800" spc="-5" b="1">
                <a:latin typeface="Calibri"/>
                <a:cs typeface="Calibri"/>
              </a:rPr>
              <a:t>District </a:t>
            </a:r>
            <a:r>
              <a:rPr dirty="0" sz="1800" b="1">
                <a:latin typeface="Calibri"/>
                <a:cs typeface="Calibri"/>
              </a:rPr>
              <a:t>passed the </a:t>
            </a:r>
            <a:r>
              <a:rPr dirty="0" sz="1800" spc="-5" b="1">
                <a:latin typeface="Calibri"/>
                <a:cs typeface="Calibri"/>
              </a:rPr>
              <a:t>historic Canutillo </a:t>
            </a:r>
            <a:r>
              <a:rPr dirty="0" sz="1800" b="1">
                <a:latin typeface="Calibri"/>
                <a:cs typeface="Calibri"/>
              </a:rPr>
              <a:t>Bond 2024 on  </a:t>
            </a:r>
            <a:r>
              <a:rPr dirty="0" sz="1800" spc="-15" b="1">
                <a:latin typeface="Calibri"/>
                <a:cs typeface="Calibri"/>
              </a:rPr>
              <a:t>May </a:t>
            </a:r>
            <a:r>
              <a:rPr dirty="0" sz="1800" b="1">
                <a:latin typeface="Calibri"/>
                <a:cs typeface="Calibri"/>
              </a:rPr>
              <a:t>4, 2024. </a:t>
            </a:r>
            <a:r>
              <a:rPr dirty="0" sz="1800" spc="-5" b="1">
                <a:latin typeface="Calibri"/>
                <a:cs typeface="Calibri"/>
              </a:rPr>
              <a:t>Canutillo </a:t>
            </a:r>
            <a:r>
              <a:rPr dirty="0" sz="1800" b="1">
                <a:latin typeface="Calibri"/>
                <a:cs typeface="Calibri"/>
              </a:rPr>
              <a:t>Bond 2024 is the </a:t>
            </a:r>
            <a:r>
              <a:rPr dirty="0" sz="1800" spc="-15" b="1">
                <a:latin typeface="Calibri"/>
                <a:cs typeface="Calibri"/>
              </a:rPr>
              <a:t>largest </a:t>
            </a:r>
            <a:r>
              <a:rPr dirty="0" sz="1800" spc="-5" b="1">
                <a:latin typeface="Calibri"/>
                <a:cs typeface="Calibri"/>
              </a:rPr>
              <a:t>per-capita </a:t>
            </a:r>
            <a:r>
              <a:rPr dirty="0" sz="1800" b="1">
                <a:latin typeface="Calibri"/>
                <a:cs typeface="Calibri"/>
              </a:rPr>
              <a:t>bond </a:t>
            </a:r>
            <a:r>
              <a:rPr dirty="0" sz="1800" spc="-5" b="1">
                <a:latin typeface="Calibri"/>
                <a:cs typeface="Calibri"/>
              </a:rPr>
              <a:t>ever approved </a:t>
            </a:r>
            <a:r>
              <a:rPr dirty="0" sz="1800" b="1">
                <a:latin typeface="Calibri"/>
                <a:cs typeface="Calibri"/>
              </a:rPr>
              <a:t>in El </a:t>
            </a:r>
            <a:r>
              <a:rPr dirty="0" sz="1800" spc="-10" b="1">
                <a:latin typeface="Calibri"/>
                <a:cs typeface="Calibri"/>
              </a:rPr>
              <a:t>Paso</a:t>
            </a:r>
            <a:r>
              <a:rPr dirty="0" sz="1800" spc="-1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County  and is a </a:t>
            </a:r>
            <a:r>
              <a:rPr dirty="0" sz="1800" spc="-10" b="1">
                <a:latin typeface="Calibri"/>
                <a:cs typeface="Calibri"/>
              </a:rPr>
              <a:t>catalyst program </a:t>
            </a:r>
            <a:r>
              <a:rPr dirty="0" sz="1800" b="1">
                <a:latin typeface="Calibri"/>
                <a:cs typeface="Calibri"/>
              </a:rPr>
              <a:t>in helping </a:t>
            </a:r>
            <a:r>
              <a:rPr dirty="0" sz="1800" spc="-5" b="1">
                <a:latin typeface="Calibri"/>
                <a:cs typeface="Calibri"/>
              </a:rPr>
              <a:t>Canutillo </a:t>
            </a:r>
            <a:r>
              <a:rPr dirty="0" sz="1800" spc="-10" b="1">
                <a:latin typeface="Calibri"/>
                <a:cs typeface="Calibri"/>
              </a:rPr>
              <a:t>modernize existing </a:t>
            </a:r>
            <a:r>
              <a:rPr dirty="0" sz="1800" b="1">
                <a:latin typeface="Calibri"/>
                <a:cs typeface="Calibri"/>
              </a:rPr>
              <a:t>campuses, </a:t>
            </a:r>
            <a:r>
              <a:rPr dirty="0" sz="1800" spc="-5" b="1">
                <a:latin typeface="Calibri"/>
                <a:cs typeface="Calibri"/>
              </a:rPr>
              <a:t>address </a:t>
            </a:r>
            <a:r>
              <a:rPr dirty="0" sz="1800" spc="-10" b="1">
                <a:latin typeface="Calibri"/>
                <a:cs typeface="Calibri"/>
              </a:rPr>
              <a:t>continued  </a:t>
            </a:r>
            <a:r>
              <a:rPr dirty="0" sz="1800" spc="-5" b="1">
                <a:latin typeface="Calibri"/>
                <a:cs typeface="Calibri"/>
              </a:rPr>
              <a:t>growth within </a:t>
            </a: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15" b="1">
                <a:latin typeface="Calibri"/>
                <a:cs typeface="Calibri"/>
              </a:rPr>
              <a:t>District’s </a:t>
            </a:r>
            <a:r>
              <a:rPr dirty="0" sz="1800" spc="-5" b="1">
                <a:latin typeface="Calibri"/>
                <a:cs typeface="Calibri"/>
              </a:rPr>
              <a:t>boundaries </a:t>
            </a:r>
            <a:r>
              <a:rPr dirty="0" sz="1800" b="1">
                <a:latin typeface="Calibri"/>
                <a:cs typeface="Calibri"/>
              </a:rPr>
              <a:t>and </a:t>
            </a:r>
            <a:r>
              <a:rPr dirty="0" sz="1800" spc="-10" b="1">
                <a:latin typeface="Calibri"/>
                <a:cs typeface="Calibri"/>
              </a:rPr>
              <a:t>upgrade </a:t>
            </a: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District’s </a:t>
            </a:r>
            <a:r>
              <a:rPr dirty="0" sz="1800" spc="-15" b="1">
                <a:latin typeface="Calibri"/>
                <a:cs typeface="Calibri"/>
              </a:rPr>
              <a:t>safety </a:t>
            </a:r>
            <a:r>
              <a:rPr dirty="0" sz="1800" b="1">
                <a:latin typeface="Calibri"/>
                <a:cs typeface="Calibri"/>
              </a:rPr>
              <a:t>and </a:t>
            </a:r>
            <a:r>
              <a:rPr dirty="0" sz="1800" spc="-5" b="1">
                <a:latin typeface="Calibri"/>
                <a:cs typeface="Calibri"/>
              </a:rPr>
              <a:t>security  </a:t>
            </a:r>
            <a:r>
              <a:rPr dirty="0" sz="1800" spc="-10" b="1">
                <a:latin typeface="Calibri"/>
                <a:cs typeface="Calibri"/>
              </a:rPr>
              <a:t>infrastructure.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63488" y="447294"/>
            <a:ext cx="5982970" cy="6388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85" b="0">
                <a:solidFill>
                  <a:srgbClr val="000000"/>
                </a:solidFill>
                <a:latin typeface="Calibri"/>
                <a:cs typeface="Calibri"/>
              </a:rPr>
              <a:t>CANUTILLO</a:t>
            </a:r>
            <a:r>
              <a:rPr dirty="0" sz="2000" spc="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330" b="0">
                <a:solidFill>
                  <a:srgbClr val="000000"/>
                </a:solidFill>
                <a:latin typeface="Calibri"/>
                <a:cs typeface="Calibri"/>
              </a:rPr>
              <a:t>INDEPENDENT</a:t>
            </a:r>
            <a:r>
              <a:rPr dirty="0" sz="20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350" b="0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2000" spc="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250" b="0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endParaRPr sz="2000">
              <a:latin typeface="Calibri"/>
              <a:cs typeface="Calibri"/>
            </a:endParaRPr>
          </a:p>
          <a:p>
            <a:pPr marL="3374390">
              <a:lnSpc>
                <a:spcPct val="100000"/>
              </a:lnSpc>
              <a:spcBef>
                <a:spcPts val="20"/>
              </a:spcBef>
            </a:pPr>
            <a:r>
              <a:rPr dirty="0" sz="2000" spc="215" b="0">
                <a:solidFill>
                  <a:srgbClr val="EC7C30"/>
                </a:solidFill>
                <a:latin typeface="Calibri"/>
                <a:cs typeface="Calibri"/>
              </a:rPr>
              <a:t>2024 </a:t>
            </a:r>
            <a:r>
              <a:rPr dirty="0" sz="2000" spc="305" b="0">
                <a:solidFill>
                  <a:srgbClr val="EC7C30"/>
                </a:solidFill>
                <a:latin typeface="Calibri"/>
                <a:cs typeface="Calibri"/>
              </a:rPr>
              <a:t>Bond</a:t>
            </a:r>
            <a:r>
              <a:rPr dirty="0" sz="2000" spc="-155" b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000" spc="285" b="0">
                <a:solidFill>
                  <a:srgbClr val="EC7C30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71379" y="2401697"/>
            <a:ext cx="1388872" cy="1726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3658" y="684987"/>
            <a:ext cx="8331834" cy="4832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90"/>
              <a:t>2024</a:t>
            </a:r>
            <a:r>
              <a:rPr dirty="0" sz="3000" spc="150"/>
              <a:t> </a:t>
            </a:r>
            <a:r>
              <a:rPr dirty="0" sz="3000" spc="470"/>
              <a:t>CISD</a:t>
            </a:r>
            <a:r>
              <a:rPr dirty="0" sz="3000" spc="170"/>
              <a:t> </a:t>
            </a:r>
            <a:r>
              <a:rPr dirty="0" sz="3000" spc="470"/>
              <a:t>Bond</a:t>
            </a:r>
            <a:r>
              <a:rPr dirty="0" sz="3000" spc="165"/>
              <a:t> </a:t>
            </a:r>
            <a:r>
              <a:rPr dirty="0" sz="3000" spc="450"/>
              <a:t>Program</a:t>
            </a:r>
            <a:r>
              <a:rPr dirty="0" sz="3000" spc="165"/>
              <a:t> </a:t>
            </a:r>
            <a:r>
              <a:rPr dirty="0" sz="3000" spc="5"/>
              <a:t>–</a:t>
            </a:r>
            <a:r>
              <a:rPr dirty="0" sz="3000" spc="165"/>
              <a:t> </a:t>
            </a:r>
            <a:r>
              <a:rPr dirty="0" sz="3000" spc="575"/>
              <a:t>CBAC</a:t>
            </a:r>
            <a:r>
              <a:rPr dirty="0" sz="3000" spc="180"/>
              <a:t> </a:t>
            </a:r>
            <a:r>
              <a:rPr dirty="0" sz="3000" spc="325"/>
              <a:t>Officers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0" y="179578"/>
            <a:ext cx="3700145" cy="299085"/>
          </a:xfrm>
          <a:custGeom>
            <a:avLst/>
            <a:gdLst/>
            <a:ahLst/>
            <a:cxnLst/>
            <a:rect l="l" t="t" r="r" b="b"/>
            <a:pathLst>
              <a:path w="3700145" h="299084">
                <a:moveTo>
                  <a:pt x="3700017" y="0"/>
                </a:moveTo>
                <a:lnTo>
                  <a:pt x="0" y="0"/>
                </a:lnTo>
                <a:lnTo>
                  <a:pt x="0" y="298576"/>
                </a:lnTo>
                <a:lnTo>
                  <a:pt x="3625469" y="298576"/>
                </a:lnTo>
                <a:lnTo>
                  <a:pt x="370001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3160" y="6364008"/>
            <a:ext cx="3919220" cy="299085"/>
          </a:xfrm>
          <a:custGeom>
            <a:avLst/>
            <a:gdLst/>
            <a:ahLst/>
            <a:cxnLst/>
            <a:rect l="l" t="t" r="r" b="b"/>
            <a:pathLst>
              <a:path w="3919220" h="299084">
                <a:moveTo>
                  <a:pt x="3918839" y="0"/>
                </a:moveTo>
                <a:lnTo>
                  <a:pt x="74675" y="0"/>
                </a:lnTo>
                <a:lnTo>
                  <a:pt x="0" y="298602"/>
                </a:lnTo>
                <a:lnTo>
                  <a:pt x="3918839" y="298602"/>
                </a:lnTo>
                <a:lnTo>
                  <a:pt x="3918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7496" y="2168144"/>
            <a:ext cx="3206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4" b="1">
                <a:solidFill>
                  <a:srgbClr val="FFFFFF"/>
                </a:solidFill>
                <a:latin typeface="Calibri"/>
                <a:cs typeface="Calibri"/>
              </a:rPr>
              <a:t>Christian </a:t>
            </a:r>
            <a:r>
              <a:rPr dirty="0" sz="1800" spc="260" b="1">
                <a:solidFill>
                  <a:srgbClr val="FFFFFF"/>
                </a:solidFill>
                <a:latin typeface="Calibri"/>
                <a:cs typeface="Calibri"/>
              </a:rPr>
              <a:t>Lopez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75">
                <a:solidFill>
                  <a:srgbClr val="FFFFFF"/>
                </a:solidFill>
                <a:latin typeface="Calibri"/>
                <a:cs typeface="Calibri"/>
              </a:rPr>
              <a:t>Secretary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547" y="2196210"/>
            <a:ext cx="2755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15" b="1">
                <a:solidFill>
                  <a:srgbClr val="FFFFFF"/>
                </a:solidFill>
                <a:latin typeface="Calibri"/>
                <a:cs typeface="Calibri"/>
              </a:rPr>
              <a:t>Antonio </a:t>
            </a:r>
            <a:r>
              <a:rPr dirty="0" sz="1800" spc="185" b="1">
                <a:solidFill>
                  <a:srgbClr val="FFFFFF"/>
                </a:solidFill>
                <a:latin typeface="Calibri"/>
                <a:cs typeface="Calibri"/>
              </a:rPr>
              <a:t>Castillo </a:t>
            </a:r>
            <a:r>
              <a:rPr dirty="0" sz="1800" spc="135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-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95">
                <a:solidFill>
                  <a:srgbClr val="FFFFFF"/>
                </a:solidFill>
                <a:latin typeface="Calibri"/>
                <a:cs typeface="Calibri"/>
              </a:rPr>
              <a:t>Chair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92929">
              <a:alpha val="9254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1114" y="4010583"/>
            <a:ext cx="1666620" cy="168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32067" y="4010545"/>
            <a:ext cx="1654301" cy="1680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4319" y="3376040"/>
            <a:ext cx="969010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Ernesto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Ortiz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3021" y="3348989"/>
            <a:ext cx="1386205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Pamela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Soto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9882" y="3383660"/>
            <a:ext cx="1311275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David Martinez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Calibri"/>
                <a:cs typeface="Calibri"/>
              </a:rPr>
              <a:t>Jr.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1777" y="5672429"/>
            <a:ext cx="1102360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Peter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Aguilar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Design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Manager, IN2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9346" y="3365753"/>
            <a:ext cx="1119505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Raquel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Bitar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Coordinator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0761" y="1659635"/>
            <a:ext cx="1664081" cy="1669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9971" y="1651507"/>
            <a:ext cx="1664080" cy="1669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179578"/>
            <a:ext cx="3700145" cy="299085"/>
          </a:xfrm>
          <a:custGeom>
            <a:avLst/>
            <a:gdLst/>
            <a:ahLst/>
            <a:cxnLst/>
            <a:rect l="l" t="t" r="r" b="b"/>
            <a:pathLst>
              <a:path w="3700145" h="299084">
                <a:moveTo>
                  <a:pt x="3700017" y="0"/>
                </a:moveTo>
                <a:lnTo>
                  <a:pt x="0" y="0"/>
                </a:lnTo>
                <a:lnTo>
                  <a:pt x="0" y="298576"/>
                </a:lnTo>
                <a:lnTo>
                  <a:pt x="3625469" y="298576"/>
                </a:lnTo>
                <a:lnTo>
                  <a:pt x="370001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73160" y="6364008"/>
            <a:ext cx="3919220" cy="299085"/>
          </a:xfrm>
          <a:custGeom>
            <a:avLst/>
            <a:gdLst/>
            <a:ahLst/>
            <a:cxnLst/>
            <a:rect l="l" t="t" r="r" b="b"/>
            <a:pathLst>
              <a:path w="3919220" h="299084">
                <a:moveTo>
                  <a:pt x="3918839" y="0"/>
                </a:moveTo>
                <a:lnTo>
                  <a:pt x="74675" y="0"/>
                </a:lnTo>
                <a:lnTo>
                  <a:pt x="0" y="298602"/>
                </a:lnTo>
                <a:lnTo>
                  <a:pt x="3918839" y="298602"/>
                </a:lnTo>
                <a:lnTo>
                  <a:pt x="391883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02789" y="5681878"/>
            <a:ext cx="1564640" cy="3962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Irene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Nigaglioni,</a:t>
            </a:r>
            <a:r>
              <a:rPr dirty="0" sz="1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FAIA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Senior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Design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IN2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4980" y="4010545"/>
            <a:ext cx="1665223" cy="1672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950454" y="5694375"/>
            <a:ext cx="1071245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Alec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Kleinhans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6860" y="5705043"/>
            <a:ext cx="1290320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Anthony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Mariscal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2802" y="3373373"/>
            <a:ext cx="1196975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Corina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Heredia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31705" y="3353815"/>
            <a:ext cx="1719580" cy="3956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Karla Holguin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Owners Assistant</a:t>
            </a:r>
            <a:r>
              <a:rPr dirty="0" sz="1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Representative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735439" y="1634870"/>
            <a:ext cx="1692528" cy="1682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807320" y="5748020"/>
            <a:ext cx="1148080" cy="395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Gabriel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Damian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Assistant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35439" y="4010545"/>
            <a:ext cx="1692528" cy="1680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36230" y="1643760"/>
            <a:ext cx="1680464" cy="16385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51371" y="1653794"/>
            <a:ext cx="1664080" cy="1667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40547" y="4021594"/>
            <a:ext cx="1680463" cy="16694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5708" y="1659635"/>
            <a:ext cx="1677670" cy="16776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74319" y="628015"/>
            <a:ext cx="76276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50"/>
              <a:t>PROCEDEO</a:t>
            </a:r>
            <a:r>
              <a:rPr dirty="0" sz="3000" spc="155"/>
              <a:t> </a:t>
            </a:r>
            <a:r>
              <a:rPr dirty="0" sz="3000" spc="409"/>
              <a:t>TEAM</a:t>
            </a:r>
            <a:r>
              <a:rPr dirty="0" sz="3000" spc="145"/>
              <a:t> </a:t>
            </a:r>
            <a:r>
              <a:rPr dirty="0" sz="3000" spc="459"/>
              <a:t>MEMBERS</a:t>
            </a:r>
            <a:r>
              <a:rPr dirty="0" sz="3000" spc="150"/>
              <a:t> </a:t>
            </a:r>
            <a:r>
              <a:rPr dirty="0" sz="3000" spc="434"/>
              <a:t>TO</a:t>
            </a:r>
            <a:r>
              <a:rPr dirty="0" sz="3000" spc="165"/>
              <a:t> </a:t>
            </a:r>
            <a:r>
              <a:rPr dirty="0" sz="3000" spc="500"/>
              <a:t>DATE</a:t>
            </a:r>
            <a:endParaRPr sz="3000"/>
          </a:p>
        </p:txBody>
      </p:sp>
      <p:sp>
        <p:nvSpPr>
          <p:cNvPr id="29" name="object 29"/>
          <p:cNvSpPr/>
          <p:nvPr/>
        </p:nvSpPr>
        <p:spPr>
          <a:xfrm>
            <a:off x="7933690" y="1643633"/>
            <a:ext cx="1692528" cy="1682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885" y="912875"/>
            <a:ext cx="2894330" cy="5235575"/>
          </a:xfrm>
          <a:custGeom>
            <a:avLst/>
            <a:gdLst/>
            <a:ahLst/>
            <a:cxnLst/>
            <a:rect l="l" t="t" r="r" b="b"/>
            <a:pathLst>
              <a:path w="2894330" h="5235575">
                <a:moveTo>
                  <a:pt x="2604287" y="0"/>
                </a:moveTo>
                <a:lnTo>
                  <a:pt x="289369" y="0"/>
                </a:lnTo>
                <a:lnTo>
                  <a:pt x="242431" y="3787"/>
                </a:lnTo>
                <a:lnTo>
                  <a:pt x="197905" y="14751"/>
                </a:lnTo>
                <a:lnTo>
                  <a:pt x="156386" y="32297"/>
                </a:lnTo>
                <a:lnTo>
                  <a:pt x="118470" y="55831"/>
                </a:lnTo>
                <a:lnTo>
                  <a:pt x="84753" y="84756"/>
                </a:lnTo>
                <a:lnTo>
                  <a:pt x="55830" y="118478"/>
                </a:lnTo>
                <a:lnTo>
                  <a:pt x="32298" y="156402"/>
                </a:lnTo>
                <a:lnTo>
                  <a:pt x="14752" y="197933"/>
                </a:lnTo>
                <a:lnTo>
                  <a:pt x="3787" y="242474"/>
                </a:lnTo>
                <a:lnTo>
                  <a:pt x="0" y="289432"/>
                </a:lnTo>
                <a:lnTo>
                  <a:pt x="0" y="4945621"/>
                </a:lnTo>
                <a:lnTo>
                  <a:pt x="3787" y="4992555"/>
                </a:lnTo>
                <a:lnTo>
                  <a:pt x="14752" y="5037079"/>
                </a:lnTo>
                <a:lnTo>
                  <a:pt x="32298" y="5078595"/>
                </a:lnTo>
                <a:lnTo>
                  <a:pt x="55830" y="5116510"/>
                </a:lnTo>
                <a:lnTo>
                  <a:pt x="84753" y="5150226"/>
                </a:lnTo>
                <a:lnTo>
                  <a:pt x="118470" y="5179148"/>
                </a:lnTo>
                <a:lnTo>
                  <a:pt x="156386" y="5202680"/>
                </a:lnTo>
                <a:lnTo>
                  <a:pt x="197905" y="5220226"/>
                </a:lnTo>
                <a:lnTo>
                  <a:pt x="242431" y="5231190"/>
                </a:lnTo>
                <a:lnTo>
                  <a:pt x="289369" y="5234978"/>
                </a:lnTo>
                <a:lnTo>
                  <a:pt x="2604287" y="5234978"/>
                </a:lnTo>
                <a:lnTo>
                  <a:pt x="2651214" y="5231190"/>
                </a:lnTo>
                <a:lnTo>
                  <a:pt x="2695738" y="5220226"/>
                </a:lnTo>
                <a:lnTo>
                  <a:pt x="2737261" y="5202680"/>
                </a:lnTo>
                <a:lnTo>
                  <a:pt x="2775186" y="5179148"/>
                </a:lnTo>
                <a:lnTo>
                  <a:pt x="2808916" y="5150226"/>
                </a:lnTo>
                <a:lnTo>
                  <a:pt x="2837852" y="5116510"/>
                </a:lnTo>
                <a:lnTo>
                  <a:pt x="2861398" y="5078595"/>
                </a:lnTo>
                <a:lnTo>
                  <a:pt x="2878956" y="5037079"/>
                </a:lnTo>
                <a:lnTo>
                  <a:pt x="2889929" y="4992555"/>
                </a:lnTo>
                <a:lnTo>
                  <a:pt x="2893720" y="4945621"/>
                </a:lnTo>
                <a:lnTo>
                  <a:pt x="2893720" y="289433"/>
                </a:lnTo>
                <a:lnTo>
                  <a:pt x="2889929" y="242474"/>
                </a:lnTo>
                <a:lnTo>
                  <a:pt x="2878956" y="197933"/>
                </a:lnTo>
                <a:lnTo>
                  <a:pt x="2861398" y="156402"/>
                </a:lnTo>
                <a:lnTo>
                  <a:pt x="2837852" y="118478"/>
                </a:lnTo>
                <a:lnTo>
                  <a:pt x="2808916" y="84756"/>
                </a:lnTo>
                <a:lnTo>
                  <a:pt x="2775186" y="55831"/>
                </a:lnTo>
                <a:lnTo>
                  <a:pt x="2737261" y="32297"/>
                </a:lnTo>
                <a:lnTo>
                  <a:pt x="2695738" y="14751"/>
                </a:lnTo>
                <a:lnTo>
                  <a:pt x="2651214" y="3787"/>
                </a:lnTo>
                <a:lnTo>
                  <a:pt x="2604287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6885" y="912875"/>
            <a:ext cx="2894330" cy="5235575"/>
          </a:xfrm>
          <a:custGeom>
            <a:avLst/>
            <a:gdLst/>
            <a:ahLst/>
            <a:cxnLst/>
            <a:rect l="l" t="t" r="r" b="b"/>
            <a:pathLst>
              <a:path w="2894330" h="5235575">
                <a:moveTo>
                  <a:pt x="0" y="289433"/>
                </a:moveTo>
                <a:lnTo>
                  <a:pt x="3787" y="242474"/>
                </a:lnTo>
                <a:lnTo>
                  <a:pt x="14752" y="197933"/>
                </a:lnTo>
                <a:lnTo>
                  <a:pt x="32298" y="156402"/>
                </a:lnTo>
                <a:lnTo>
                  <a:pt x="55830" y="118478"/>
                </a:lnTo>
                <a:lnTo>
                  <a:pt x="84753" y="84756"/>
                </a:lnTo>
                <a:lnTo>
                  <a:pt x="118470" y="55831"/>
                </a:lnTo>
                <a:lnTo>
                  <a:pt x="156386" y="32297"/>
                </a:lnTo>
                <a:lnTo>
                  <a:pt x="197905" y="14751"/>
                </a:lnTo>
                <a:lnTo>
                  <a:pt x="242431" y="3787"/>
                </a:lnTo>
                <a:lnTo>
                  <a:pt x="289369" y="0"/>
                </a:lnTo>
                <a:lnTo>
                  <a:pt x="2604287" y="0"/>
                </a:lnTo>
                <a:lnTo>
                  <a:pt x="2651214" y="3787"/>
                </a:lnTo>
                <a:lnTo>
                  <a:pt x="2695738" y="14751"/>
                </a:lnTo>
                <a:lnTo>
                  <a:pt x="2737261" y="32297"/>
                </a:lnTo>
                <a:lnTo>
                  <a:pt x="2775186" y="55831"/>
                </a:lnTo>
                <a:lnTo>
                  <a:pt x="2808916" y="84756"/>
                </a:lnTo>
                <a:lnTo>
                  <a:pt x="2837852" y="118478"/>
                </a:lnTo>
                <a:lnTo>
                  <a:pt x="2861398" y="156402"/>
                </a:lnTo>
                <a:lnTo>
                  <a:pt x="2878956" y="197933"/>
                </a:lnTo>
                <a:lnTo>
                  <a:pt x="2889929" y="242474"/>
                </a:lnTo>
                <a:lnTo>
                  <a:pt x="2893720" y="289433"/>
                </a:lnTo>
                <a:lnTo>
                  <a:pt x="2893720" y="4945621"/>
                </a:lnTo>
                <a:lnTo>
                  <a:pt x="2889929" y="4992555"/>
                </a:lnTo>
                <a:lnTo>
                  <a:pt x="2878956" y="5037079"/>
                </a:lnTo>
                <a:lnTo>
                  <a:pt x="2861398" y="5078595"/>
                </a:lnTo>
                <a:lnTo>
                  <a:pt x="2837852" y="5116510"/>
                </a:lnTo>
                <a:lnTo>
                  <a:pt x="2808916" y="5150226"/>
                </a:lnTo>
                <a:lnTo>
                  <a:pt x="2775186" y="5179148"/>
                </a:lnTo>
                <a:lnTo>
                  <a:pt x="2737261" y="5202680"/>
                </a:lnTo>
                <a:lnTo>
                  <a:pt x="2695738" y="5220226"/>
                </a:lnTo>
                <a:lnTo>
                  <a:pt x="2651214" y="5231190"/>
                </a:lnTo>
                <a:lnTo>
                  <a:pt x="2604287" y="5234978"/>
                </a:lnTo>
                <a:lnTo>
                  <a:pt x="289369" y="5234978"/>
                </a:lnTo>
                <a:lnTo>
                  <a:pt x="242431" y="5231190"/>
                </a:lnTo>
                <a:lnTo>
                  <a:pt x="197905" y="5220226"/>
                </a:lnTo>
                <a:lnTo>
                  <a:pt x="156386" y="5202680"/>
                </a:lnTo>
                <a:lnTo>
                  <a:pt x="118470" y="5179148"/>
                </a:lnTo>
                <a:lnTo>
                  <a:pt x="84753" y="5150226"/>
                </a:lnTo>
                <a:lnTo>
                  <a:pt x="55830" y="5116510"/>
                </a:lnTo>
                <a:lnTo>
                  <a:pt x="32298" y="5078595"/>
                </a:lnTo>
                <a:lnTo>
                  <a:pt x="14752" y="5037079"/>
                </a:lnTo>
                <a:lnTo>
                  <a:pt x="3787" y="4992555"/>
                </a:lnTo>
                <a:lnTo>
                  <a:pt x="0" y="4945621"/>
                </a:lnTo>
                <a:lnTo>
                  <a:pt x="0" y="2894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3928" y="2975847"/>
            <a:ext cx="2662555" cy="130175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Board Meetings</a:t>
            </a:r>
            <a:endParaRPr sz="17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04/27 Commissioning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RFQ’s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05/27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Third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dirty="0" sz="130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35" b="1">
                <a:solidFill>
                  <a:srgbClr val="FFFFFF"/>
                </a:solidFill>
                <a:latin typeface="Calibri"/>
                <a:cs typeface="Calibri"/>
              </a:rPr>
              <a:t>RFQ’s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06/17 Design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06/XX Land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Purchase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Davenport</a:t>
            </a:r>
            <a:r>
              <a:rPr dirty="0" sz="13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6005" y="1597287"/>
            <a:ext cx="261620" cy="252095"/>
          </a:xfrm>
          <a:custGeom>
            <a:avLst/>
            <a:gdLst/>
            <a:ahLst/>
            <a:cxnLst/>
            <a:rect l="l" t="t" r="r" b="b"/>
            <a:pathLst>
              <a:path w="261619" h="252094">
                <a:moveTo>
                  <a:pt x="130703" y="0"/>
                </a:moveTo>
                <a:lnTo>
                  <a:pt x="79559" y="9795"/>
                </a:lnTo>
                <a:lnTo>
                  <a:pt x="38043" y="36600"/>
                </a:lnTo>
                <a:lnTo>
                  <a:pt x="10182" y="76540"/>
                </a:lnTo>
                <a:lnTo>
                  <a:pt x="0" y="125742"/>
                </a:lnTo>
                <a:lnTo>
                  <a:pt x="10182" y="174944"/>
                </a:lnTo>
                <a:lnTo>
                  <a:pt x="38043" y="214885"/>
                </a:lnTo>
                <a:lnTo>
                  <a:pt x="79559" y="241689"/>
                </a:lnTo>
                <a:lnTo>
                  <a:pt x="130703" y="251485"/>
                </a:lnTo>
                <a:lnTo>
                  <a:pt x="181846" y="241689"/>
                </a:lnTo>
                <a:lnTo>
                  <a:pt x="223362" y="214885"/>
                </a:lnTo>
                <a:lnTo>
                  <a:pt x="251224" y="174944"/>
                </a:lnTo>
                <a:lnTo>
                  <a:pt x="261406" y="125742"/>
                </a:lnTo>
                <a:lnTo>
                  <a:pt x="251224" y="77298"/>
                </a:lnTo>
                <a:lnTo>
                  <a:pt x="223362" y="37273"/>
                </a:lnTo>
                <a:lnTo>
                  <a:pt x="181846" y="10048"/>
                </a:lnTo>
                <a:lnTo>
                  <a:pt x="130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18818" y="1669140"/>
            <a:ext cx="261620" cy="252095"/>
          </a:xfrm>
          <a:custGeom>
            <a:avLst/>
            <a:gdLst/>
            <a:ahLst/>
            <a:cxnLst/>
            <a:rect l="l" t="t" r="r" b="b"/>
            <a:pathLst>
              <a:path w="261619" h="252094">
                <a:moveTo>
                  <a:pt x="130703" y="0"/>
                </a:moveTo>
                <a:lnTo>
                  <a:pt x="79559" y="9795"/>
                </a:lnTo>
                <a:lnTo>
                  <a:pt x="38043" y="36600"/>
                </a:lnTo>
                <a:lnTo>
                  <a:pt x="10182" y="76540"/>
                </a:lnTo>
                <a:lnTo>
                  <a:pt x="0" y="125742"/>
                </a:lnTo>
                <a:lnTo>
                  <a:pt x="10182" y="174944"/>
                </a:lnTo>
                <a:lnTo>
                  <a:pt x="38043" y="214885"/>
                </a:lnTo>
                <a:lnTo>
                  <a:pt x="79559" y="241689"/>
                </a:lnTo>
                <a:lnTo>
                  <a:pt x="130703" y="251485"/>
                </a:lnTo>
                <a:lnTo>
                  <a:pt x="181846" y="241689"/>
                </a:lnTo>
                <a:lnTo>
                  <a:pt x="223362" y="214885"/>
                </a:lnTo>
                <a:lnTo>
                  <a:pt x="251224" y="174944"/>
                </a:lnTo>
                <a:lnTo>
                  <a:pt x="261406" y="125742"/>
                </a:lnTo>
                <a:lnTo>
                  <a:pt x="251224" y="76540"/>
                </a:lnTo>
                <a:lnTo>
                  <a:pt x="223362" y="36600"/>
                </a:lnTo>
                <a:lnTo>
                  <a:pt x="181846" y="9795"/>
                </a:lnTo>
                <a:lnTo>
                  <a:pt x="130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3193" y="1669140"/>
            <a:ext cx="261620" cy="252095"/>
          </a:xfrm>
          <a:custGeom>
            <a:avLst/>
            <a:gdLst/>
            <a:ahLst/>
            <a:cxnLst/>
            <a:rect l="l" t="t" r="r" b="b"/>
            <a:pathLst>
              <a:path w="261619" h="252094">
                <a:moveTo>
                  <a:pt x="130703" y="0"/>
                </a:moveTo>
                <a:lnTo>
                  <a:pt x="79559" y="9795"/>
                </a:lnTo>
                <a:lnTo>
                  <a:pt x="38043" y="36600"/>
                </a:lnTo>
                <a:lnTo>
                  <a:pt x="10182" y="76540"/>
                </a:lnTo>
                <a:lnTo>
                  <a:pt x="0" y="125742"/>
                </a:lnTo>
                <a:lnTo>
                  <a:pt x="10182" y="174944"/>
                </a:lnTo>
                <a:lnTo>
                  <a:pt x="38043" y="214885"/>
                </a:lnTo>
                <a:lnTo>
                  <a:pt x="79559" y="241689"/>
                </a:lnTo>
                <a:lnTo>
                  <a:pt x="130703" y="251485"/>
                </a:lnTo>
                <a:lnTo>
                  <a:pt x="181846" y="241689"/>
                </a:lnTo>
                <a:lnTo>
                  <a:pt x="223362" y="214885"/>
                </a:lnTo>
                <a:lnTo>
                  <a:pt x="251224" y="174944"/>
                </a:lnTo>
                <a:lnTo>
                  <a:pt x="261406" y="125742"/>
                </a:lnTo>
                <a:lnTo>
                  <a:pt x="251224" y="76540"/>
                </a:lnTo>
                <a:lnTo>
                  <a:pt x="223362" y="36600"/>
                </a:lnTo>
                <a:lnTo>
                  <a:pt x="181846" y="9795"/>
                </a:lnTo>
                <a:lnTo>
                  <a:pt x="130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3001" y="2132591"/>
            <a:ext cx="1466850" cy="474345"/>
          </a:xfrm>
          <a:custGeom>
            <a:avLst/>
            <a:gdLst/>
            <a:ahLst/>
            <a:cxnLst/>
            <a:rect l="l" t="t" r="r" b="b"/>
            <a:pathLst>
              <a:path w="1466850" h="474344">
                <a:moveTo>
                  <a:pt x="733708" y="0"/>
                </a:moveTo>
                <a:lnTo>
                  <a:pt x="676119" y="1424"/>
                </a:lnTo>
                <a:lnTo>
                  <a:pt x="619758" y="5628"/>
                </a:lnTo>
                <a:lnTo>
                  <a:pt x="564790" y="12506"/>
                </a:lnTo>
                <a:lnTo>
                  <a:pt x="511374" y="21953"/>
                </a:lnTo>
                <a:lnTo>
                  <a:pt x="459674" y="33866"/>
                </a:lnTo>
                <a:lnTo>
                  <a:pt x="409851" y="48139"/>
                </a:lnTo>
                <a:lnTo>
                  <a:pt x="362068" y="64667"/>
                </a:lnTo>
                <a:lnTo>
                  <a:pt x="316486" y="83346"/>
                </a:lnTo>
                <a:lnTo>
                  <a:pt x="273269" y="104071"/>
                </a:lnTo>
                <a:lnTo>
                  <a:pt x="232577" y="126737"/>
                </a:lnTo>
                <a:lnTo>
                  <a:pt x="194573" y="151240"/>
                </a:lnTo>
                <a:lnTo>
                  <a:pt x="159419" y="177474"/>
                </a:lnTo>
                <a:lnTo>
                  <a:pt x="127277" y="205335"/>
                </a:lnTo>
                <a:lnTo>
                  <a:pt x="98310" y="234719"/>
                </a:lnTo>
                <a:lnTo>
                  <a:pt x="72679" y="265520"/>
                </a:lnTo>
                <a:lnTo>
                  <a:pt x="50547" y="297634"/>
                </a:lnTo>
                <a:lnTo>
                  <a:pt x="17426" y="365381"/>
                </a:lnTo>
                <a:lnTo>
                  <a:pt x="244" y="437122"/>
                </a:lnTo>
                <a:lnTo>
                  <a:pt x="0" y="441225"/>
                </a:lnTo>
                <a:lnTo>
                  <a:pt x="1745" y="444037"/>
                </a:lnTo>
                <a:lnTo>
                  <a:pt x="22707" y="474228"/>
                </a:lnTo>
                <a:lnTo>
                  <a:pt x="1438708" y="474229"/>
                </a:lnTo>
                <a:lnTo>
                  <a:pt x="1459668" y="444037"/>
                </a:lnTo>
                <a:lnTo>
                  <a:pt x="1466439" y="433128"/>
                </a:lnTo>
                <a:lnTo>
                  <a:pt x="1460608" y="400805"/>
                </a:lnTo>
                <a:lnTo>
                  <a:pt x="1435176" y="330956"/>
                </a:lnTo>
                <a:lnTo>
                  <a:pt x="1416627" y="297634"/>
                </a:lnTo>
                <a:lnTo>
                  <a:pt x="1394409" y="265520"/>
                </a:lnTo>
                <a:lnTo>
                  <a:pt x="1368690" y="234719"/>
                </a:lnTo>
                <a:lnTo>
                  <a:pt x="1339635" y="205335"/>
                </a:lnTo>
                <a:lnTo>
                  <a:pt x="1307408" y="177474"/>
                </a:lnTo>
                <a:lnTo>
                  <a:pt x="1272177" y="151240"/>
                </a:lnTo>
                <a:lnTo>
                  <a:pt x="1234107" y="126737"/>
                </a:lnTo>
                <a:lnTo>
                  <a:pt x="1193363" y="104071"/>
                </a:lnTo>
                <a:lnTo>
                  <a:pt x="1150111" y="83346"/>
                </a:lnTo>
                <a:lnTo>
                  <a:pt x="1104518" y="64667"/>
                </a:lnTo>
                <a:lnTo>
                  <a:pt x="1056748" y="48139"/>
                </a:lnTo>
                <a:lnTo>
                  <a:pt x="1006967" y="33866"/>
                </a:lnTo>
                <a:lnTo>
                  <a:pt x="955342" y="21953"/>
                </a:lnTo>
                <a:lnTo>
                  <a:pt x="902038" y="12506"/>
                </a:lnTo>
                <a:lnTo>
                  <a:pt x="847220" y="5628"/>
                </a:lnTo>
                <a:lnTo>
                  <a:pt x="791055" y="1424"/>
                </a:lnTo>
                <a:lnTo>
                  <a:pt x="733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9833" y="1957829"/>
            <a:ext cx="448309" cy="412115"/>
          </a:xfrm>
          <a:custGeom>
            <a:avLst/>
            <a:gdLst/>
            <a:ahLst/>
            <a:cxnLst/>
            <a:rect l="l" t="t" r="r" b="b"/>
            <a:pathLst>
              <a:path w="448309" h="412114">
                <a:moveTo>
                  <a:pt x="202521" y="0"/>
                </a:moveTo>
                <a:lnTo>
                  <a:pt x="154530" y="5399"/>
                </a:lnTo>
                <a:lnTo>
                  <a:pt x="107355" y="16360"/>
                </a:lnTo>
                <a:lnTo>
                  <a:pt x="61617" y="32852"/>
                </a:lnTo>
                <a:lnTo>
                  <a:pt x="27482" y="49776"/>
                </a:lnTo>
                <a:lnTo>
                  <a:pt x="1633" y="91794"/>
                </a:lnTo>
                <a:lnTo>
                  <a:pt x="0" y="106501"/>
                </a:lnTo>
                <a:lnTo>
                  <a:pt x="0" y="411876"/>
                </a:lnTo>
                <a:lnTo>
                  <a:pt x="27783" y="374642"/>
                </a:lnTo>
                <a:lnTo>
                  <a:pt x="59600" y="338614"/>
                </a:lnTo>
                <a:lnTo>
                  <a:pt x="95450" y="304139"/>
                </a:lnTo>
                <a:lnTo>
                  <a:pt x="135333" y="271561"/>
                </a:lnTo>
                <a:lnTo>
                  <a:pt x="179250" y="241225"/>
                </a:lnTo>
                <a:lnTo>
                  <a:pt x="219524" y="216991"/>
                </a:lnTo>
                <a:lnTo>
                  <a:pt x="261821" y="194654"/>
                </a:lnTo>
                <a:lnTo>
                  <a:pt x="305985" y="174312"/>
                </a:lnTo>
                <a:lnTo>
                  <a:pt x="351861" y="156066"/>
                </a:lnTo>
                <a:lnTo>
                  <a:pt x="399293" y="140016"/>
                </a:lnTo>
                <a:lnTo>
                  <a:pt x="448125" y="126261"/>
                </a:lnTo>
                <a:lnTo>
                  <a:pt x="448125" y="106501"/>
                </a:lnTo>
                <a:lnTo>
                  <a:pt x="434734" y="65073"/>
                </a:lnTo>
                <a:lnTo>
                  <a:pt x="402087" y="40009"/>
                </a:lnTo>
                <a:lnTo>
                  <a:pt x="345190" y="17486"/>
                </a:lnTo>
                <a:lnTo>
                  <a:pt x="298472" y="6012"/>
                </a:lnTo>
                <a:lnTo>
                  <a:pt x="250709" y="193"/>
                </a:lnTo>
                <a:lnTo>
                  <a:pt x="2025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0779" y="1885976"/>
            <a:ext cx="450215" cy="180340"/>
          </a:xfrm>
          <a:custGeom>
            <a:avLst/>
            <a:gdLst/>
            <a:ahLst/>
            <a:cxnLst/>
            <a:rect l="l" t="t" r="r" b="b"/>
            <a:pathLst>
              <a:path w="450214" h="180339">
                <a:moveTo>
                  <a:pt x="204389" y="0"/>
                </a:moveTo>
                <a:lnTo>
                  <a:pt x="156397" y="5399"/>
                </a:lnTo>
                <a:lnTo>
                  <a:pt x="109222" y="16360"/>
                </a:lnTo>
                <a:lnTo>
                  <a:pt x="63484" y="32852"/>
                </a:lnTo>
                <a:lnTo>
                  <a:pt x="29349" y="49776"/>
                </a:lnTo>
                <a:lnTo>
                  <a:pt x="1400" y="91794"/>
                </a:lnTo>
                <a:lnTo>
                  <a:pt x="0" y="106501"/>
                </a:lnTo>
                <a:lnTo>
                  <a:pt x="0" y="180150"/>
                </a:lnTo>
                <a:lnTo>
                  <a:pt x="54965" y="170719"/>
                </a:lnTo>
                <a:lnTo>
                  <a:pt x="110630" y="163983"/>
                </a:lnTo>
                <a:lnTo>
                  <a:pt x="166996" y="159942"/>
                </a:lnTo>
                <a:lnTo>
                  <a:pt x="224062" y="158594"/>
                </a:lnTo>
                <a:lnTo>
                  <a:pt x="449992" y="158594"/>
                </a:lnTo>
                <a:lnTo>
                  <a:pt x="449992" y="106501"/>
                </a:lnTo>
                <a:lnTo>
                  <a:pt x="436601" y="65073"/>
                </a:lnTo>
                <a:lnTo>
                  <a:pt x="403954" y="40009"/>
                </a:lnTo>
                <a:lnTo>
                  <a:pt x="347057" y="17486"/>
                </a:lnTo>
                <a:lnTo>
                  <a:pt x="300339" y="6012"/>
                </a:lnTo>
                <a:lnTo>
                  <a:pt x="252576" y="193"/>
                </a:lnTo>
                <a:lnTo>
                  <a:pt x="204389" y="0"/>
                </a:lnTo>
                <a:close/>
              </a:path>
              <a:path w="450214" h="180339">
                <a:moveTo>
                  <a:pt x="449992" y="158594"/>
                </a:moveTo>
                <a:lnTo>
                  <a:pt x="224062" y="158594"/>
                </a:lnTo>
                <a:lnTo>
                  <a:pt x="281420" y="160194"/>
                </a:lnTo>
                <a:lnTo>
                  <a:pt x="338428" y="164657"/>
                </a:lnTo>
                <a:lnTo>
                  <a:pt x="394735" y="171477"/>
                </a:lnTo>
                <a:lnTo>
                  <a:pt x="449992" y="180150"/>
                </a:lnTo>
                <a:lnTo>
                  <a:pt x="449992" y="1585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23592" y="1957829"/>
            <a:ext cx="450215" cy="412115"/>
          </a:xfrm>
          <a:custGeom>
            <a:avLst/>
            <a:gdLst/>
            <a:ahLst/>
            <a:cxnLst/>
            <a:rect l="l" t="t" r="r" b="b"/>
            <a:pathLst>
              <a:path w="450214" h="412114">
                <a:moveTo>
                  <a:pt x="204389" y="0"/>
                </a:moveTo>
                <a:lnTo>
                  <a:pt x="156397" y="5399"/>
                </a:lnTo>
                <a:lnTo>
                  <a:pt x="109222" y="16360"/>
                </a:lnTo>
                <a:lnTo>
                  <a:pt x="63484" y="32852"/>
                </a:lnTo>
                <a:lnTo>
                  <a:pt x="29349" y="49776"/>
                </a:lnTo>
                <a:lnTo>
                  <a:pt x="1400" y="91794"/>
                </a:lnTo>
                <a:lnTo>
                  <a:pt x="0" y="106501"/>
                </a:lnTo>
                <a:lnTo>
                  <a:pt x="0" y="126260"/>
                </a:lnTo>
                <a:lnTo>
                  <a:pt x="48832" y="140016"/>
                </a:lnTo>
                <a:lnTo>
                  <a:pt x="96263" y="156066"/>
                </a:lnTo>
                <a:lnTo>
                  <a:pt x="142139" y="174312"/>
                </a:lnTo>
                <a:lnTo>
                  <a:pt x="186303" y="194654"/>
                </a:lnTo>
                <a:lnTo>
                  <a:pt x="228600" y="216991"/>
                </a:lnTo>
                <a:lnTo>
                  <a:pt x="268875" y="241225"/>
                </a:lnTo>
                <a:lnTo>
                  <a:pt x="313702" y="271561"/>
                </a:lnTo>
                <a:lnTo>
                  <a:pt x="354138" y="304140"/>
                </a:lnTo>
                <a:lnTo>
                  <a:pt x="390272" y="338615"/>
                </a:lnTo>
                <a:lnTo>
                  <a:pt x="422193" y="374642"/>
                </a:lnTo>
                <a:lnTo>
                  <a:pt x="449992" y="411876"/>
                </a:lnTo>
                <a:lnTo>
                  <a:pt x="449992" y="106501"/>
                </a:lnTo>
                <a:lnTo>
                  <a:pt x="436601" y="65073"/>
                </a:lnTo>
                <a:lnTo>
                  <a:pt x="403954" y="40009"/>
                </a:lnTo>
                <a:lnTo>
                  <a:pt x="347057" y="17486"/>
                </a:lnTo>
                <a:lnTo>
                  <a:pt x="300339" y="6012"/>
                </a:lnTo>
                <a:lnTo>
                  <a:pt x="252576" y="193"/>
                </a:lnTo>
                <a:lnTo>
                  <a:pt x="2043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2094" y="1226947"/>
            <a:ext cx="1743710" cy="1743710"/>
          </a:xfrm>
          <a:custGeom>
            <a:avLst/>
            <a:gdLst/>
            <a:ahLst/>
            <a:cxnLst/>
            <a:rect l="l" t="t" r="r" b="b"/>
            <a:pathLst>
              <a:path w="1743710" h="1743710">
                <a:moveTo>
                  <a:pt x="0" y="871601"/>
                </a:moveTo>
                <a:lnTo>
                  <a:pt x="1289" y="823782"/>
                </a:lnTo>
                <a:lnTo>
                  <a:pt x="5114" y="776637"/>
                </a:lnTo>
                <a:lnTo>
                  <a:pt x="11408" y="730232"/>
                </a:lnTo>
                <a:lnTo>
                  <a:pt x="20104" y="684634"/>
                </a:lnTo>
                <a:lnTo>
                  <a:pt x="31135" y="639909"/>
                </a:lnTo>
                <a:lnTo>
                  <a:pt x="44436" y="596123"/>
                </a:lnTo>
                <a:lnTo>
                  <a:pt x="59939" y="553344"/>
                </a:lnTo>
                <a:lnTo>
                  <a:pt x="77579" y="511636"/>
                </a:lnTo>
                <a:lnTo>
                  <a:pt x="97289" y="471068"/>
                </a:lnTo>
                <a:lnTo>
                  <a:pt x="119002" y="431705"/>
                </a:lnTo>
                <a:lnTo>
                  <a:pt x="142652" y="393615"/>
                </a:lnTo>
                <a:lnTo>
                  <a:pt x="168173" y="356862"/>
                </a:lnTo>
                <a:lnTo>
                  <a:pt x="195497" y="321515"/>
                </a:lnTo>
                <a:lnTo>
                  <a:pt x="224559" y="287639"/>
                </a:lnTo>
                <a:lnTo>
                  <a:pt x="255292" y="255301"/>
                </a:lnTo>
                <a:lnTo>
                  <a:pt x="287629" y="224568"/>
                </a:lnTo>
                <a:lnTo>
                  <a:pt x="321504" y="195505"/>
                </a:lnTo>
                <a:lnTo>
                  <a:pt x="356851" y="168180"/>
                </a:lnTo>
                <a:lnTo>
                  <a:pt x="393603" y="142659"/>
                </a:lnTo>
                <a:lnTo>
                  <a:pt x="431694" y="119008"/>
                </a:lnTo>
                <a:lnTo>
                  <a:pt x="471057" y="97294"/>
                </a:lnTo>
                <a:lnTo>
                  <a:pt x="511625" y="77583"/>
                </a:lnTo>
                <a:lnTo>
                  <a:pt x="553333" y="59943"/>
                </a:lnTo>
                <a:lnTo>
                  <a:pt x="596114" y="44438"/>
                </a:lnTo>
                <a:lnTo>
                  <a:pt x="639900" y="31137"/>
                </a:lnTo>
                <a:lnTo>
                  <a:pt x="684627" y="20105"/>
                </a:lnTo>
                <a:lnTo>
                  <a:pt x="730226" y="11408"/>
                </a:lnTo>
                <a:lnTo>
                  <a:pt x="776633" y="5114"/>
                </a:lnTo>
                <a:lnTo>
                  <a:pt x="823780" y="1289"/>
                </a:lnTo>
                <a:lnTo>
                  <a:pt x="871601" y="0"/>
                </a:lnTo>
                <a:lnTo>
                  <a:pt x="919431" y="1289"/>
                </a:lnTo>
                <a:lnTo>
                  <a:pt x="966586" y="5114"/>
                </a:lnTo>
                <a:lnTo>
                  <a:pt x="1012999" y="11408"/>
                </a:lnTo>
                <a:lnTo>
                  <a:pt x="1058605" y="20105"/>
                </a:lnTo>
                <a:lnTo>
                  <a:pt x="1103336" y="31137"/>
                </a:lnTo>
                <a:lnTo>
                  <a:pt x="1147126" y="44438"/>
                </a:lnTo>
                <a:lnTo>
                  <a:pt x="1189910" y="59943"/>
                </a:lnTo>
                <a:lnTo>
                  <a:pt x="1231619" y="77583"/>
                </a:lnTo>
                <a:lnTo>
                  <a:pt x="1272189" y="97294"/>
                </a:lnTo>
                <a:lnTo>
                  <a:pt x="1311552" y="119008"/>
                </a:lnTo>
                <a:lnTo>
                  <a:pt x="1349642" y="142659"/>
                </a:lnTo>
                <a:lnTo>
                  <a:pt x="1386393" y="168180"/>
                </a:lnTo>
                <a:lnTo>
                  <a:pt x="1421739" y="195505"/>
                </a:lnTo>
                <a:lnTo>
                  <a:pt x="1455612" y="224568"/>
                </a:lnTo>
                <a:lnTo>
                  <a:pt x="1487947" y="255301"/>
                </a:lnTo>
                <a:lnTo>
                  <a:pt x="1518678" y="287639"/>
                </a:lnTo>
                <a:lnTo>
                  <a:pt x="1547736" y="321515"/>
                </a:lnTo>
                <a:lnTo>
                  <a:pt x="1575058" y="356862"/>
                </a:lnTo>
                <a:lnTo>
                  <a:pt x="1600575" y="393615"/>
                </a:lnTo>
                <a:lnTo>
                  <a:pt x="1624221" y="431705"/>
                </a:lnTo>
                <a:lnTo>
                  <a:pt x="1645931" y="471068"/>
                </a:lnTo>
                <a:lnTo>
                  <a:pt x="1665638" y="511636"/>
                </a:lnTo>
                <a:lnTo>
                  <a:pt x="1683274" y="553344"/>
                </a:lnTo>
                <a:lnTo>
                  <a:pt x="1698775" y="596123"/>
                </a:lnTo>
                <a:lnTo>
                  <a:pt x="1712073" y="639909"/>
                </a:lnTo>
                <a:lnTo>
                  <a:pt x="1723102" y="684634"/>
                </a:lnTo>
                <a:lnTo>
                  <a:pt x="1731796" y="730232"/>
                </a:lnTo>
                <a:lnTo>
                  <a:pt x="1738088" y="776637"/>
                </a:lnTo>
                <a:lnTo>
                  <a:pt x="1741912" y="823782"/>
                </a:lnTo>
                <a:lnTo>
                  <a:pt x="1743202" y="871601"/>
                </a:lnTo>
                <a:lnTo>
                  <a:pt x="1741912" y="919431"/>
                </a:lnTo>
                <a:lnTo>
                  <a:pt x="1738088" y="966587"/>
                </a:lnTo>
                <a:lnTo>
                  <a:pt x="1731796" y="1013003"/>
                </a:lnTo>
                <a:lnTo>
                  <a:pt x="1723102" y="1058611"/>
                </a:lnTo>
                <a:lnTo>
                  <a:pt x="1712073" y="1103346"/>
                </a:lnTo>
                <a:lnTo>
                  <a:pt x="1698775" y="1147140"/>
                </a:lnTo>
                <a:lnTo>
                  <a:pt x="1683274" y="1189927"/>
                </a:lnTo>
                <a:lnTo>
                  <a:pt x="1665638" y="1231642"/>
                </a:lnTo>
                <a:lnTo>
                  <a:pt x="1645931" y="1272216"/>
                </a:lnTo>
                <a:lnTo>
                  <a:pt x="1624221" y="1311585"/>
                </a:lnTo>
                <a:lnTo>
                  <a:pt x="1600575" y="1349681"/>
                </a:lnTo>
                <a:lnTo>
                  <a:pt x="1575058" y="1386438"/>
                </a:lnTo>
                <a:lnTo>
                  <a:pt x="1547736" y="1421790"/>
                </a:lnTo>
                <a:lnTo>
                  <a:pt x="1518678" y="1455670"/>
                </a:lnTo>
                <a:lnTo>
                  <a:pt x="1487947" y="1488011"/>
                </a:lnTo>
                <a:lnTo>
                  <a:pt x="1455612" y="1518747"/>
                </a:lnTo>
                <a:lnTo>
                  <a:pt x="1421739" y="1547812"/>
                </a:lnTo>
                <a:lnTo>
                  <a:pt x="1386393" y="1575140"/>
                </a:lnTo>
                <a:lnTo>
                  <a:pt x="1349642" y="1600663"/>
                </a:lnTo>
                <a:lnTo>
                  <a:pt x="1311552" y="1624315"/>
                </a:lnTo>
                <a:lnTo>
                  <a:pt x="1272189" y="1646031"/>
                </a:lnTo>
                <a:lnTo>
                  <a:pt x="1231619" y="1665742"/>
                </a:lnTo>
                <a:lnTo>
                  <a:pt x="1189910" y="1683384"/>
                </a:lnTo>
                <a:lnTo>
                  <a:pt x="1147126" y="1698889"/>
                </a:lnTo>
                <a:lnTo>
                  <a:pt x="1103336" y="1712191"/>
                </a:lnTo>
                <a:lnTo>
                  <a:pt x="1058605" y="1723223"/>
                </a:lnTo>
                <a:lnTo>
                  <a:pt x="1012999" y="1731919"/>
                </a:lnTo>
                <a:lnTo>
                  <a:pt x="966586" y="1738214"/>
                </a:lnTo>
                <a:lnTo>
                  <a:pt x="919431" y="1742039"/>
                </a:lnTo>
                <a:lnTo>
                  <a:pt x="871601" y="1743328"/>
                </a:lnTo>
                <a:lnTo>
                  <a:pt x="823780" y="1742039"/>
                </a:lnTo>
                <a:lnTo>
                  <a:pt x="776633" y="1738214"/>
                </a:lnTo>
                <a:lnTo>
                  <a:pt x="730226" y="1731919"/>
                </a:lnTo>
                <a:lnTo>
                  <a:pt x="684627" y="1723223"/>
                </a:lnTo>
                <a:lnTo>
                  <a:pt x="639900" y="1712191"/>
                </a:lnTo>
                <a:lnTo>
                  <a:pt x="596114" y="1698889"/>
                </a:lnTo>
                <a:lnTo>
                  <a:pt x="553333" y="1683384"/>
                </a:lnTo>
                <a:lnTo>
                  <a:pt x="511625" y="1665742"/>
                </a:lnTo>
                <a:lnTo>
                  <a:pt x="471057" y="1646031"/>
                </a:lnTo>
                <a:lnTo>
                  <a:pt x="431694" y="1624315"/>
                </a:lnTo>
                <a:lnTo>
                  <a:pt x="393603" y="1600663"/>
                </a:lnTo>
                <a:lnTo>
                  <a:pt x="356851" y="1575140"/>
                </a:lnTo>
                <a:lnTo>
                  <a:pt x="321504" y="1547812"/>
                </a:lnTo>
                <a:lnTo>
                  <a:pt x="287629" y="1518747"/>
                </a:lnTo>
                <a:lnTo>
                  <a:pt x="255292" y="1488011"/>
                </a:lnTo>
                <a:lnTo>
                  <a:pt x="224559" y="1455670"/>
                </a:lnTo>
                <a:lnTo>
                  <a:pt x="195497" y="1421790"/>
                </a:lnTo>
                <a:lnTo>
                  <a:pt x="168173" y="1386438"/>
                </a:lnTo>
                <a:lnTo>
                  <a:pt x="142652" y="1349681"/>
                </a:lnTo>
                <a:lnTo>
                  <a:pt x="119002" y="1311585"/>
                </a:lnTo>
                <a:lnTo>
                  <a:pt x="97289" y="1272216"/>
                </a:lnTo>
                <a:lnTo>
                  <a:pt x="77579" y="1231642"/>
                </a:lnTo>
                <a:lnTo>
                  <a:pt x="59939" y="1189927"/>
                </a:lnTo>
                <a:lnTo>
                  <a:pt x="44436" y="1147140"/>
                </a:lnTo>
                <a:lnTo>
                  <a:pt x="31135" y="1103346"/>
                </a:lnTo>
                <a:lnTo>
                  <a:pt x="20104" y="1058611"/>
                </a:lnTo>
                <a:lnTo>
                  <a:pt x="11408" y="1013003"/>
                </a:lnTo>
                <a:lnTo>
                  <a:pt x="5114" y="966587"/>
                </a:lnTo>
                <a:lnTo>
                  <a:pt x="1289" y="919431"/>
                </a:lnTo>
                <a:lnTo>
                  <a:pt x="0" y="871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57347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2604262" y="0"/>
                </a:moveTo>
                <a:lnTo>
                  <a:pt x="289432" y="0"/>
                </a:lnTo>
                <a:lnTo>
                  <a:pt x="242474" y="3787"/>
                </a:lnTo>
                <a:lnTo>
                  <a:pt x="197933" y="14751"/>
                </a:lnTo>
                <a:lnTo>
                  <a:pt x="156402" y="32297"/>
                </a:lnTo>
                <a:lnTo>
                  <a:pt x="118478" y="55831"/>
                </a:lnTo>
                <a:lnTo>
                  <a:pt x="84756" y="84756"/>
                </a:lnTo>
                <a:lnTo>
                  <a:pt x="55831" y="118478"/>
                </a:lnTo>
                <a:lnTo>
                  <a:pt x="32297" y="156402"/>
                </a:lnTo>
                <a:lnTo>
                  <a:pt x="14751" y="197933"/>
                </a:lnTo>
                <a:lnTo>
                  <a:pt x="3787" y="242474"/>
                </a:lnTo>
                <a:lnTo>
                  <a:pt x="0" y="289432"/>
                </a:lnTo>
                <a:lnTo>
                  <a:pt x="0" y="4945621"/>
                </a:lnTo>
                <a:lnTo>
                  <a:pt x="3787" y="4992555"/>
                </a:lnTo>
                <a:lnTo>
                  <a:pt x="14751" y="5037079"/>
                </a:lnTo>
                <a:lnTo>
                  <a:pt x="32297" y="5078595"/>
                </a:lnTo>
                <a:lnTo>
                  <a:pt x="55831" y="5116510"/>
                </a:lnTo>
                <a:lnTo>
                  <a:pt x="84756" y="5150226"/>
                </a:lnTo>
                <a:lnTo>
                  <a:pt x="118478" y="5179148"/>
                </a:lnTo>
                <a:lnTo>
                  <a:pt x="156402" y="5202680"/>
                </a:lnTo>
                <a:lnTo>
                  <a:pt x="197933" y="5220226"/>
                </a:lnTo>
                <a:lnTo>
                  <a:pt x="242474" y="5231190"/>
                </a:lnTo>
                <a:lnTo>
                  <a:pt x="289432" y="5234978"/>
                </a:lnTo>
                <a:lnTo>
                  <a:pt x="2604262" y="5234978"/>
                </a:lnTo>
                <a:lnTo>
                  <a:pt x="2651220" y="5231190"/>
                </a:lnTo>
                <a:lnTo>
                  <a:pt x="2695761" y="5220226"/>
                </a:lnTo>
                <a:lnTo>
                  <a:pt x="2737292" y="5202680"/>
                </a:lnTo>
                <a:lnTo>
                  <a:pt x="2775216" y="5179148"/>
                </a:lnTo>
                <a:lnTo>
                  <a:pt x="2808938" y="5150226"/>
                </a:lnTo>
                <a:lnTo>
                  <a:pt x="2837863" y="5116510"/>
                </a:lnTo>
                <a:lnTo>
                  <a:pt x="2861397" y="5078595"/>
                </a:lnTo>
                <a:lnTo>
                  <a:pt x="2878943" y="5037079"/>
                </a:lnTo>
                <a:lnTo>
                  <a:pt x="2889907" y="4992555"/>
                </a:lnTo>
                <a:lnTo>
                  <a:pt x="2893694" y="4945621"/>
                </a:lnTo>
                <a:lnTo>
                  <a:pt x="2893694" y="289433"/>
                </a:lnTo>
                <a:lnTo>
                  <a:pt x="2889907" y="242474"/>
                </a:lnTo>
                <a:lnTo>
                  <a:pt x="2878943" y="197933"/>
                </a:lnTo>
                <a:lnTo>
                  <a:pt x="2861397" y="156402"/>
                </a:lnTo>
                <a:lnTo>
                  <a:pt x="2837863" y="118478"/>
                </a:lnTo>
                <a:lnTo>
                  <a:pt x="2808938" y="84756"/>
                </a:lnTo>
                <a:lnTo>
                  <a:pt x="2775216" y="55831"/>
                </a:lnTo>
                <a:lnTo>
                  <a:pt x="2737292" y="32297"/>
                </a:lnTo>
                <a:lnTo>
                  <a:pt x="2695761" y="14751"/>
                </a:lnTo>
                <a:lnTo>
                  <a:pt x="2651220" y="3787"/>
                </a:lnTo>
                <a:lnTo>
                  <a:pt x="260426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7347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0" y="289433"/>
                </a:moveTo>
                <a:lnTo>
                  <a:pt x="3787" y="242474"/>
                </a:lnTo>
                <a:lnTo>
                  <a:pt x="14751" y="197933"/>
                </a:lnTo>
                <a:lnTo>
                  <a:pt x="32297" y="156402"/>
                </a:lnTo>
                <a:lnTo>
                  <a:pt x="55831" y="118478"/>
                </a:lnTo>
                <a:lnTo>
                  <a:pt x="84756" y="84756"/>
                </a:lnTo>
                <a:lnTo>
                  <a:pt x="118478" y="55831"/>
                </a:lnTo>
                <a:lnTo>
                  <a:pt x="156402" y="32297"/>
                </a:lnTo>
                <a:lnTo>
                  <a:pt x="197933" y="14751"/>
                </a:lnTo>
                <a:lnTo>
                  <a:pt x="242474" y="3787"/>
                </a:lnTo>
                <a:lnTo>
                  <a:pt x="289432" y="0"/>
                </a:lnTo>
                <a:lnTo>
                  <a:pt x="2604262" y="0"/>
                </a:lnTo>
                <a:lnTo>
                  <a:pt x="2651220" y="3787"/>
                </a:lnTo>
                <a:lnTo>
                  <a:pt x="2695761" y="14751"/>
                </a:lnTo>
                <a:lnTo>
                  <a:pt x="2737292" y="32297"/>
                </a:lnTo>
                <a:lnTo>
                  <a:pt x="2775216" y="55831"/>
                </a:lnTo>
                <a:lnTo>
                  <a:pt x="2808938" y="84756"/>
                </a:lnTo>
                <a:lnTo>
                  <a:pt x="2837863" y="118478"/>
                </a:lnTo>
                <a:lnTo>
                  <a:pt x="2861397" y="156402"/>
                </a:lnTo>
                <a:lnTo>
                  <a:pt x="2878943" y="197933"/>
                </a:lnTo>
                <a:lnTo>
                  <a:pt x="2889907" y="242474"/>
                </a:lnTo>
                <a:lnTo>
                  <a:pt x="2893694" y="289433"/>
                </a:lnTo>
                <a:lnTo>
                  <a:pt x="2893694" y="4945621"/>
                </a:lnTo>
                <a:lnTo>
                  <a:pt x="2889907" y="4992555"/>
                </a:lnTo>
                <a:lnTo>
                  <a:pt x="2878943" y="5037079"/>
                </a:lnTo>
                <a:lnTo>
                  <a:pt x="2861397" y="5078595"/>
                </a:lnTo>
                <a:lnTo>
                  <a:pt x="2837863" y="5116510"/>
                </a:lnTo>
                <a:lnTo>
                  <a:pt x="2808938" y="5150226"/>
                </a:lnTo>
                <a:lnTo>
                  <a:pt x="2775216" y="5179148"/>
                </a:lnTo>
                <a:lnTo>
                  <a:pt x="2737292" y="5202680"/>
                </a:lnTo>
                <a:lnTo>
                  <a:pt x="2695761" y="5220226"/>
                </a:lnTo>
                <a:lnTo>
                  <a:pt x="2651220" y="5231190"/>
                </a:lnTo>
                <a:lnTo>
                  <a:pt x="2604262" y="5234978"/>
                </a:lnTo>
                <a:lnTo>
                  <a:pt x="289432" y="5234978"/>
                </a:lnTo>
                <a:lnTo>
                  <a:pt x="242474" y="5231190"/>
                </a:lnTo>
                <a:lnTo>
                  <a:pt x="197933" y="5220226"/>
                </a:lnTo>
                <a:lnTo>
                  <a:pt x="156402" y="5202680"/>
                </a:lnTo>
                <a:lnTo>
                  <a:pt x="118478" y="5179148"/>
                </a:lnTo>
                <a:lnTo>
                  <a:pt x="84756" y="5150226"/>
                </a:lnTo>
                <a:lnTo>
                  <a:pt x="55831" y="5116510"/>
                </a:lnTo>
                <a:lnTo>
                  <a:pt x="32297" y="5078595"/>
                </a:lnTo>
                <a:lnTo>
                  <a:pt x="14751" y="5037079"/>
                </a:lnTo>
                <a:lnTo>
                  <a:pt x="3787" y="4992555"/>
                </a:lnTo>
                <a:lnTo>
                  <a:pt x="0" y="4945621"/>
                </a:lnTo>
                <a:lnTo>
                  <a:pt x="0" y="2894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28238" y="2975847"/>
            <a:ext cx="2351405" cy="172466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endParaRPr sz="17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Webex System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District</a:t>
            </a:r>
            <a:r>
              <a:rPr dirty="0" sz="13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Upgrades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Wi-Fi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 Upgrades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Third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dirty="0" sz="13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RFQs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Interactive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Flat</a:t>
            </a:r>
            <a:r>
              <a:rPr dirty="0" sz="13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Panels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Security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Camera</a:t>
            </a:r>
            <a:r>
              <a:rPr dirty="0" sz="13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Installation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Principal FF&amp;E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7341" y="2216464"/>
            <a:ext cx="112148" cy="138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66731" y="2143144"/>
            <a:ext cx="260985" cy="212090"/>
          </a:xfrm>
          <a:custGeom>
            <a:avLst/>
            <a:gdLst/>
            <a:ahLst/>
            <a:cxnLst/>
            <a:rect l="l" t="t" r="r" b="b"/>
            <a:pathLst>
              <a:path w="260985" h="212089">
                <a:moveTo>
                  <a:pt x="126915" y="0"/>
                </a:moveTo>
                <a:lnTo>
                  <a:pt x="124506" y="1152"/>
                </a:lnTo>
                <a:lnTo>
                  <a:pt x="122965" y="3158"/>
                </a:lnTo>
                <a:lnTo>
                  <a:pt x="1944" y="200125"/>
                </a:lnTo>
                <a:lnTo>
                  <a:pt x="224" y="202520"/>
                </a:lnTo>
                <a:lnTo>
                  <a:pt x="0" y="205678"/>
                </a:lnTo>
                <a:lnTo>
                  <a:pt x="1376" y="208298"/>
                </a:lnTo>
                <a:lnTo>
                  <a:pt x="2707" y="210678"/>
                </a:lnTo>
                <a:lnTo>
                  <a:pt x="5386" y="211995"/>
                </a:lnTo>
                <a:lnTo>
                  <a:pt x="8079" y="211576"/>
                </a:lnTo>
                <a:lnTo>
                  <a:pt x="256417" y="211576"/>
                </a:lnTo>
                <a:lnTo>
                  <a:pt x="258243" y="210678"/>
                </a:lnTo>
                <a:lnTo>
                  <a:pt x="259575" y="208298"/>
                </a:lnTo>
                <a:lnTo>
                  <a:pt x="260951" y="205678"/>
                </a:lnTo>
                <a:lnTo>
                  <a:pt x="260727" y="202505"/>
                </a:lnTo>
                <a:lnTo>
                  <a:pt x="259006" y="200125"/>
                </a:lnTo>
                <a:lnTo>
                  <a:pt x="206532" y="114710"/>
                </a:lnTo>
                <a:lnTo>
                  <a:pt x="80550" y="114710"/>
                </a:lnTo>
                <a:lnTo>
                  <a:pt x="130475" y="33456"/>
                </a:lnTo>
                <a:lnTo>
                  <a:pt x="156614" y="33456"/>
                </a:lnTo>
                <a:lnTo>
                  <a:pt x="138001" y="3158"/>
                </a:lnTo>
                <a:lnTo>
                  <a:pt x="136445" y="1137"/>
                </a:lnTo>
                <a:lnTo>
                  <a:pt x="134385" y="164"/>
                </a:lnTo>
                <a:lnTo>
                  <a:pt x="130475" y="164"/>
                </a:lnTo>
                <a:lnTo>
                  <a:pt x="129787" y="74"/>
                </a:lnTo>
                <a:lnTo>
                  <a:pt x="126915" y="0"/>
                </a:lnTo>
                <a:close/>
              </a:path>
              <a:path w="260985" h="212089">
                <a:moveTo>
                  <a:pt x="256417" y="211576"/>
                </a:moveTo>
                <a:lnTo>
                  <a:pt x="252857" y="211576"/>
                </a:lnTo>
                <a:lnTo>
                  <a:pt x="255565" y="211995"/>
                </a:lnTo>
                <a:lnTo>
                  <a:pt x="256417" y="211576"/>
                </a:lnTo>
                <a:close/>
              </a:path>
              <a:path w="260985" h="212089">
                <a:moveTo>
                  <a:pt x="112193" y="95429"/>
                </a:moveTo>
                <a:lnTo>
                  <a:pt x="80550" y="114710"/>
                </a:lnTo>
                <a:lnTo>
                  <a:pt x="206532" y="114710"/>
                </a:lnTo>
                <a:lnTo>
                  <a:pt x="205336" y="112764"/>
                </a:lnTo>
                <a:lnTo>
                  <a:pt x="179204" y="112764"/>
                </a:lnTo>
                <a:lnTo>
                  <a:pt x="178859" y="112554"/>
                </a:lnTo>
                <a:lnTo>
                  <a:pt x="131418" y="112554"/>
                </a:lnTo>
                <a:lnTo>
                  <a:pt x="112193" y="95429"/>
                </a:lnTo>
                <a:close/>
              </a:path>
              <a:path w="260985" h="212089">
                <a:moveTo>
                  <a:pt x="156614" y="33456"/>
                </a:moveTo>
                <a:lnTo>
                  <a:pt x="130475" y="33456"/>
                </a:lnTo>
                <a:lnTo>
                  <a:pt x="179204" y="112764"/>
                </a:lnTo>
                <a:lnTo>
                  <a:pt x="205336" y="112764"/>
                </a:lnTo>
                <a:lnTo>
                  <a:pt x="156614" y="33456"/>
                </a:lnTo>
                <a:close/>
              </a:path>
              <a:path w="260985" h="212089">
                <a:moveTo>
                  <a:pt x="150688" y="95429"/>
                </a:moveTo>
                <a:lnTo>
                  <a:pt x="131418" y="112554"/>
                </a:lnTo>
                <a:lnTo>
                  <a:pt x="178859" y="112554"/>
                </a:lnTo>
                <a:lnTo>
                  <a:pt x="150688" y="95429"/>
                </a:lnTo>
                <a:close/>
              </a:path>
              <a:path w="260985" h="212089">
                <a:moveTo>
                  <a:pt x="134036" y="0"/>
                </a:moveTo>
                <a:lnTo>
                  <a:pt x="131149" y="74"/>
                </a:lnTo>
                <a:lnTo>
                  <a:pt x="130475" y="164"/>
                </a:lnTo>
                <a:lnTo>
                  <a:pt x="134385" y="164"/>
                </a:lnTo>
                <a:lnTo>
                  <a:pt x="134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08188" y="213880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5927" y="0"/>
                </a:moveTo>
                <a:lnTo>
                  <a:pt x="7480" y="0"/>
                </a:lnTo>
                <a:lnTo>
                  <a:pt x="0" y="7484"/>
                </a:lnTo>
                <a:lnTo>
                  <a:pt x="0" y="25941"/>
                </a:lnTo>
                <a:lnTo>
                  <a:pt x="7480" y="33411"/>
                </a:lnTo>
                <a:lnTo>
                  <a:pt x="25927" y="33411"/>
                </a:lnTo>
                <a:lnTo>
                  <a:pt x="33393" y="25941"/>
                </a:lnTo>
                <a:lnTo>
                  <a:pt x="33393" y="7484"/>
                </a:lnTo>
                <a:lnTo>
                  <a:pt x="25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96593" y="2066127"/>
            <a:ext cx="485140" cy="359410"/>
          </a:xfrm>
          <a:custGeom>
            <a:avLst/>
            <a:gdLst/>
            <a:ahLst/>
            <a:cxnLst/>
            <a:rect l="l" t="t" r="r" b="b"/>
            <a:pathLst>
              <a:path w="485139" h="359410">
                <a:moveTo>
                  <a:pt x="484740" y="0"/>
                </a:moveTo>
                <a:lnTo>
                  <a:pt x="0" y="0"/>
                </a:lnTo>
                <a:lnTo>
                  <a:pt x="0" y="359264"/>
                </a:lnTo>
                <a:lnTo>
                  <a:pt x="484740" y="359264"/>
                </a:lnTo>
                <a:lnTo>
                  <a:pt x="484740" y="305374"/>
                </a:lnTo>
                <a:lnTo>
                  <a:pt x="53860" y="305374"/>
                </a:lnTo>
                <a:lnTo>
                  <a:pt x="53860" y="53889"/>
                </a:lnTo>
                <a:lnTo>
                  <a:pt x="484740" y="53889"/>
                </a:lnTo>
                <a:lnTo>
                  <a:pt x="484740" y="0"/>
                </a:lnTo>
                <a:close/>
              </a:path>
              <a:path w="485139" h="359410">
                <a:moveTo>
                  <a:pt x="484740" y="53889"/>
                </a:moveTo>
                <a:lnTo>
                  <a:pt x="430880" y="53889"/>
                </a:lnTo>
                <a:lnTo>
                  <a:pt x="430880" y="305374"/>
                </a:lnTo>
                <a:lnTo>
                  <a:pt x="484740" y="305374"/>
                </a:lnTo>
                <a:lnTo>
                  <a:pt x="484740" y="53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17060" y="1545193"/>
            <a:ext cx="1436370" cy="1113790"/>
          </a:xfrm>
          <a:custGeom>
            <a:avLst/>
            <a:gdLst/>
            <a:ahLst/>
            <a:cxnLst/>
            <a:rect l="l" t="t" r="r" b="b"/>
            <a:pathLst>
              <a:path w="1436370" h="1113789">
                <a:moveTo>
                  <a:pt x="1436267" y="0"/>
                </a:moveTo>
                <a:lnTo>
                  <a:pt x="113779" y="0"/>
                </a:lnTo>
                <a:lnTo>
                  <a:pt x="83650" y="38616"/>
                </a:lnTo>
                <a:lnTo>
                  <a:pt x="58129" y="75368"/>
                </a:lnTo>
                <a:lnTo>
                  <a:pt x="34478" y="113459"/>
                </a:lnTo>
                <a:lnTo>
                  <a:pt x="12764" y="152821"/>
                </a:lnTo>
                <a:lnTo>
                  <a:pt x="0" y="179093"/>
                </a:lnTo>
                <a:lnTo>
                  <a:pt x="0" y="927694"/>
                </a:lnTo>
                <a:lnTo>
                  <a:pt x="34478" y="993338"/>
                </a:lnTo>
                <a:lnTo>
                  <a:pt x="58129" y="1031434"/>
                </a:lnTo>
                <a:lnTo>
                  <a:pt x="83650" y="1068191"/>
                </a:lnTo>
                <a:lnTo>
                  <a:pt x="110975" y="1103543"/>
                </a:lnTo>
                <a:lnTo>
                  <a:pt x="1436267" y="1113719"/>
                </a:lnTo>
                <a:lnTo>
                  <a:pt x="1436267" y="1005940"/>
                </a:lnTo>
                <a:lnTo>
                  <a:pt x="107720" y="1005940"/>
                </a:lnTo>
                <a:lnTo>
                  <a:pt x="107720" y="287411"/>
                </a:lnTo>
                <a:lnTo>
                  <a:pt x="1436267" y="287411"/>
                </a:lnTo>
                <a:lnTo>
                  <a:pt x="1436267" y="179632"/>
                </a:lnTo>
                <a:lnTo>
                  <a:pt x="987433" y="179632"/>
                </a:lnTo>
                <a:lnTo>
                  <a:pt x="973454" y="176810"/>
                </a:lnTo>
                <a:lnTo>
                  <a:pt x="962041" y="169112"/>
                </a:lnTo>
                <a:lnTo>
                  <a:pt x="954347" y="157693"/>
                </a:lnTo>
                <a:lnTo>
                  <a:pt x="951527" y="143705"/>
                </a:lnTo>
                <a:lnTo>
                  <a:pt x="954347" y="129724"/>
                </a:lnTo>
                <a:lnTo>
                  <a:pt x="962041" y="118304"/>
                </a:lnTo>
                <a:lnTo>
                  <a:pt x="973454" y="110603"/>
                </a:lnTo>
                <a:lnTo>
                  <a:pt x="987433" y="107779"/>
                </a:lnTo>
                <a:lnTo>
                  <a:pt x="1436267" y="107779"/>
                </a:lnTo>
                <a:lnTo>
                  <a:pt x="1436267" y="0"/>
                </a:lnTo>
                <a:close/>
              </a:path>
              <a:path w="1436370" h="1113789">
                <a:moveTo>
                  <a:pt x="1436267" y="709382"/>
                </a:moveTo>
                <a:lnTo>
                  <a:pt x="1328547" y="817162"/>
                </a:lnTo>
                <a:lnTo>
                  <a:pt x="1328547" y="1005940"/>
                </a:lnTo>
                <a:lnTo>
                  <a:pt x="1436267" y="1005940"/>
                </a:lnTo>
                <a:lnTo>
                  <a:pt x="1436267" y="709382"/>
                </a:lnTo>
                <a:close/>
              </a:path>
              <a:path w="1436370" h="1113789">
                <a:moveTo>
                  <a:pt x="1436267" y="287411"/>
                </a:moveTo>
                <a:lnTo>
                  <a:pt x="1328547" y="287411"/>
                </a:lnTo>
                <a:lnTo>
                  <a:pt x="1328547" y="476534"/>
                </a:lnTo>
                <a:lnTo>
                  <a:pt x="1436267" y="368515"/>
                </a:lnTo>
                <a:lnTo>
                  <a:pt x="1436267" y="287411"/>
                </a:lnTo>
                <a:close/>
              </a:path>
              <a:path w="1436370" h="1113789">
                <a:moveTo>
                  <a:pt x="1113107" y="107779"/>
                </a:moveTo>
                <a:lnTo>
                  <a:pt x="987433" y="107779"/>
                </a:lnTo>
                <a:lnTo>
                  <a:pt x="1001413" y="110603"/>
                </a:lnTo>
                <a:lnTo>
                  <a:pt x="1012826" y="118304"/>
                </a:lnTo>
                <a:lnTo>
                  <a:pt x="1020519" y="129724"/>
                </a:lnTo>
                <a:lnTo>
                  <a:pt x="1023340" y="143705"/>
                </a:lnTo>
                <a:lnTo>
                  <a:pt x="1020519" y="157693"/>
                </a:lnTo>
                <a:lnTo>
                  <a:pt x="1012826" y="169112"/>
                </a:lnTo>
                <a:lnTo>
                  <a:pt x="1001413" y="176810"/>
                </a:lnTo>
                <a:lnTo>
                  <a:pt x="987433" y="179632"/>
                </a:lnTo>
                <a:lnTo>
                  <a:pt x="1113107" y="179632"/>
                </a:lnTo>
                <a:lnTo>
                  <a:pt x="1099127" y="176810"/>
                </a:lnTo>
                <a:lnTo>
                  <a:pt x="1087714" y="169112"/>
                </a:lnTo>
                <a:lnTo>
                  <a:pt x="1080021" y="157693"/>
                </a:lnTo>
                <a:lnTo>
                  <a:pt x="1077200" y="143705"/>
                </a:lnTo>
                <a:lnTo>
                  <a:pt x="1080021" y="129724"/>
                </a:lnTo>
                <a:lnTo>
                  <a:pt x="1087714" y="118304"/>
                </a:lnTo>
                <a:lnTo>
                  <a:pt x="1099127" y="110603"/>
                </a:lnTo>
                <a:lnTo>
                  <a:pt x="1113107" y="107779"/>
                </a:lnTo>
                <a:close/>
              </a:path>
              <a:path w="1436370" h="1113789">
                <a:moveTo>
                  <a:pt x="1238780" y="107779"/>
                </a:moveTo>
                <a:lnTo>
                  <a:pt x="1113107" y="107779"/>
                </a:lnTo>
                <a:lnTo>
                  <a:pt x="1127086" y="110603"/>
                </a:lnTo>
                <a:lnTo>
                  <a:pt x="1138499" y="118304"/>
                </a:lnTo>
                <a:lnTo>
                  <a:pt x="1146193" y="129724"/>
                </a:lnTo>
                <a:lnTo>
                  <a:pt x="1149013" y="143705"/>
                </a:lnTo>
                <a:lnTo>
                  <a:pt x="1146193" y="157693"/>
                </a:lnTo>
                <a:lnTo>
                  <a:pt x="1138499" y="169112"/>
                </a:lnTo>
                <a:lnTo>
                  <a:pt x="1127086" y="176810"/>
                </a:lnTo>
                <a:lnTo>
                  <a:pt x="1113107" y="179632"/>
                </a:lnTo>
                <a:lnTo>
                  <a:pt x="1238780" y="179632"/>
                </a:lnTo>
                <a:lnTo>
                  <a:pt x="1224800" y="176810"/>
                </a:lnTo>
                <a:lnTo>
                  <a:pt x="1213387" y="169112"/>
                </a:lnTo>
                <a:lnTo>
                  <a:pt x="1205694" y="157693"/>
                </a:lnTo>
                <a:lnTo>
                  <a:pt x="1202873" y="143705"/>
                </a:lnTo>
                <a:lnTo>
                  <a:pt x="1205694" y="129724"/>
                </a:lnTo>
                <a:lnTo>
                  <a:pt x="1213387" y="118304"/>
                </a:lnTo>
                <a:lnTo>
                  <a:pt x="1224800" y="110603"/>
                </a:lnTo>
                <a:lnTo>
                  <a:pt x="1238780" y="107779"/>
                </a:lnTo>
                <a:close/>
              </a:path>
              <a:path w="1436370" h="1113789">
                <a:moveTo>
                  <a:pt x="1436267" y="107779"/>
                </a:moveTo>
                <a:lnTo>
                  <a:pt x="1238780" y="107779"/>
                </a:lnTo>
                <a:lnTo>
                  <a:pt x="1252760" y="110603"/>
                </a:lnTo>
                <a:lnTo>
                  <a:pt x="1264173" y="118304"/>
                </a:lnTo>
                <a:lnTo>
                  <a:pt x="1271866" y="129724"/>
                </a:lnTo>
                <a:lnTo>
                  <a:pt x="1274687" y="143705"/>
                </a:lnTo>
                <a:lnTo>
                  <a:pt x="1271866" y="157693"/>
                </a:lnTo>
                <a:lnTo>
                  <a:pt x="1264173" y="169112"/>
                </a:lnTo>
                <a:lnTo>
                  <a:pt x="1252760" y="176810"/>
                </a:lnTo>
                <a:lnTo>
                  <a:pt x="1238780" y="179632"/>
                </a:lnTo>
                <a:lnTo>
                  <a:pt x="1436267" y="179632"/>
                </a:lnTo>
                <a:lnTo>
                  <a:pt x="1436267" y="107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96593" y="1958348"/>
            <a:ext cx="1077595" cy="0"/>
          </a:xfrm>
          <a:custGeom>
            <a:avLst/>
            <a:gdLst/>
            <a:ahLst/>
            <a:cxnLst/>
            <a:rect l="l" t="t" r="r" b="b"/>
            <a:pathLst>
              <a:path w="1077595" h="0">
                <a:moveTo>
                  <a:pt x="0" y="0"/>
                </a:moveTo>
                <a:lnTo>
                  <a:pt x="1077200" y="0"/>
                </a:lnTo>
              </a:path>
            </a:pathLst>
          </a:custGeom>
          <a:ln w="7185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53147" y="2209833"/>
            <a:ext cx="405130" cy="72390"/>
          </a:xfrm>
          <a:custGeom>
            <a:avLst/>
            <a:gdLst/>
            <a:ahLst/>
            <a:cxnLst/>
            <a:rect l="l" t="t" r="r" b="b"/>
            <a:pathLst>
              <a:path w="405129" h="72389">
                <a:moveTo>
                  <a:pt x="404877" y="0"/>
                </a:moveTo>
                <a:lnTo>
                  <a:pt x="0" y="0"/>
                </a:lnTo>
                <a:lnTo>
                  <a:pt x="0" y="71852"/>
                </a:lnTo>
                <a:lnTo>
                  <a:pt x="338031" y="71852"/>
                </a:lnTo>
                <a:lnTo>
                  <a:pt x="340410" y="64667"/>
                </a:lnTo>
                <a:lnTo>
                  <a:pt x="404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53147" y="2066127"/>
            <a:ext cx="520700" cy="72390"/>
          </a:xfrm>
          <a:custGeom>
            <a:avLst/>
            <a:gdLst/>
            <a:ahLst/>
            <a:cxnLst/>
            <a:rect l="l" t="t" r="r" b="b"/>
            <a:pathLst>
              <a:path w="520700" h="72389">
                <a:moveTo>
                  <a:pt x="520646" y="0"/>
                </a:moveTo>
                <a:lnTo>
                  <a:pt x="0" y="0"/>
                </a:lnTo>
                <a:lnTo>
                  <a:pt x="0" y="71852"/>
                </a:lnTo>
                <a:lnTo>
                  <a:pt x="476541" y="71852"/>
                </a:lnTo>
                <a:lnTo>
                  <a:pt x="520646" y="27633"/>
                </a:lnTo>
                <a:lnTo>
                  <a:pt x="520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53147" y="2353538"/>
            <a:ext cx="314325" cy="72390"/>
          </a:xfrm>
          <a:custGeom>
            <a:avLst/>
            <a:gdLst/>
            <a:ahLst/>
            <a:cxnLst/>
            <a:rect l="l" t="t" r="r" b="b"/>
            <a:pathLst>
              <a:path w="314325" h="72389">
                <a:moveTo>
                  <a:pt x="314213" y="0"/>
                </a:moveTo>
                <a:lnTo>
                  <a:pt x="0" y="0"/>
                </a:lnTo>
                <a:lnTo>
                  <a:pt x="0" y="71852"/>
                </a:lnTo>
                <a:lnTo>
                  <a:pt x="290410" y="71852"/>
                </a:lnTo>
                <a:lnTo>
                  <a:pt x="314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94350" y="1985397"/>
            <a:ext cx="457834" cy="458470"/>
          </a:xfrm>
          <a:custGeom>
            <a:avLst/>
            <a:gdLst/>
            <a:ahLst/>
            <a:cxnLst/>
            <a:rect l="l" t="t" r="r" b="b"/>
            <a:pathLst>
              <a:path w="457835" h="458469">
                <a:moveTo>
                  <a:pt x="363614" y="0"/>
                </a:moveTo>
                <a:lnTo>
                  <a:pt x="46334" y="318143"/>
                </a:lnTo>
                <a:lnTo>
                  <a:pt x="0" y="457957"/>
                </a:lnTo>
                <a:lnTo>
                  <a:pt x="140469" y="411597"/>
                </a:lnTo>
                <a:lnTo>
                  <a:pt x="145601" y="406462"/>
                </a:lnTo>
                <a:lnTo>
                  <a:pt x="62507" y="406462"/>
                </a:lnTo>
                <a:lnTo>
                  <a:pt x="51466" y="395415"/>
                </a:lnTo>
                <a:lnTo>
                  <a:pt x="72067" y="332858"/>
                </a:lnTo>
                <a:lnTo>
                  <a:pt x="84603" y="324965"/>
                </a:lnTo>
                <a:lnTo>
                  <a:pt x="98700" y="322469"/>
                </a:lnTo>
                <a:lnTo>
                  <a:pt x="229552" y="322469"/>
                </a:lnTo>
                <a:lnTo>
                  <a:pt x="457720" y="94187"/>
                </a:lnTo>
                <a:lnTo>
                  <a:pt x="363614" y="0"/>
                </a:lnTo>
                <a:close/>
              </a:path>
              <a:path w="457835" h="458469">
                <a:moveTo>
                  <a:pt x="229552" y="322469"/>
                </a:moveTo>
                <a:lnTo>
                  <a:pt x="98700" y="322469"/>
                </a:lnTo>
                <a:lnTo>
                  <a:pt x="112721" y="325351"/>
                </a:lnTo>
                <a:lnTo>
                  <a:pt x="125030" y="333591"/>
                </a:lnTo>
                <a:lnTo>
                  <a:pt x="133198" y="345541"/>
                </a:lnTo>
                <a:lnTo>
                  <a:pt x="136054" y="359221"/>
                </a:lnTo>
                <a:lnTo>
                  <a:pt x="133578" y="372971"/>
                </a:lnTo>
                <a:lnTo>
                  <a:pt x="125748" y="385131"/>
                </a:lnTo>
                <a:lnTo>
                  <a:pt x="125030" y="385849"/>
                </a:lnTo>
                <a:lnTo>
                  <a:pt x="62507" y="406462"/>
                </a:lnTo>
                <a:lnTo>
                  <a:pt x="145601" y="406462"/>
                </a:lnTo>
                <a:lnTo>
                  <a:pt x="229552" y="322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78462" y="1904454"/>
            <a:ext cx="154249" cy="153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32529" y="1226947"/>
            <a:ext cx="1743710" cy="1743710"/>
          </a:xfrm>
          <a:custGeom>
            <a:avLst/>
            <a:gdLst/>
            <a:ahLst/>
            <a:cxnLst/>
            <a:rect l="l" t="t" r="r" b="b"/>
            <a:pathLst>
              <a:path w="1743710" h="1743710">
                <a:moveTo>
                  <a:pt x="0" y="871601"/>
                </a:moveTo>
                <a:lnTo>
                  <a:pt x="1289" y="823782"/>
                </a:lnTo>
                <a:lnTo>
                  <a:pt x="5114" y="776637"/>
                </a:lnTo>
                <a:lnTo>
                  <a:pt x="11409" y="730232"/>
                </a:lnTo>
                <a:lnTo>
                  <a:pt x="20105" y="684634"/>
                </a:lnTo>
                <a:lnTo>
                  <a:pt x="31137" y="639909"/>
                </a:lnTo>
                <a:lnTo>
                  <a:pt x="44439" y="596123"/>
                </a:lnTo>
                <a:lnTo>
                  <a:pt x="59944" y="553344"/>
                </a:lnTo>
                <a:lnTo>
                  <a:pt x="77586" y="511636"/>
                </a:lnTo>
                <a:lnTo>
                  <a:pt x="97297" y="471068"/>
                </a:lnTo>
                <a:lnTo>
                  <a:pt x="119013" y="431705"/>
                </a:lnTo>
                <a:lnTo>
                  <a:pt x="142665" y="393615"/>
                </a:lnTo>
                <a:lnTo>
                  <a:pt x="168188" y="356862"/>
                </a:lnTo>
                <a:lnTo>
                  <a:pt x="195516" y="321515"/>
                </a:lnTo>
                <a:lnTo>
                  <a:pt x="224581" y="287639"/>
                </a:lnTo>
                <a:lnTo>
                  <a:pt x="255317" y="255301"/>
                </a:lnTo>
                <a:lnTo>
                  <a:pt x="287658" y="224568"/>
                </a:lnTo>
                <a:lnTo>
                  <a:pt x="321538" y="195505"/>
                </a:lnTo>
                <a:lnTo>
                  <a:pt x="356890" y="168180"/>
                </a:lnTo>
                <a:lnTo>
                  <a:pt x="393647" y="142659"/>
                </a:lnTo>
                <a:lnTo>
                  <a:pt x="431743" y="119008"/>
                </a:lnTo>
                <a:lnTo>
                  <a:pt x="471112" y="97294"/>
                </a:lnTo>
                <a:lnTo>
                  <a:pt x="511686" y="77583"/>
                </a:lnTo>
                <a:lnTo>
                  <a:pt x="553401" y="59943"/>
                </a:lnTo>
                <a:lnTo>
                  <a:pt x="596188" y="44438"/>
                </a:lnTo>
                <a:lnTo>
                  <a:pt x="639982" y="31137"/>
                </a:lnTo>
                <a:lnTo>
                  <a:pt x="684717" y="20105"/>
                </a:lnTo>
                <a:lnTo>
                  <a:pt x="730325" y="11408"/>
                </a:lnTo>
                <a:lnTo>
                  <a:pt x="776741" y="5114"/>
                </a:lnTo>
                <a:lnTo>
                  <a:pt x="823897" y="1289"/>
                </a:lnTo>
                <a:lnTo>
                  <a:pt x="871728" y="0"/>
                </a:lnTo>
                <a:lnTo>
                  <a:pt x="919546" y="1289"/>
                </a:lnTo>
                <a:lnTo>
                  <a:pt x="966691" y="5114"/>
                </a:lnTo>
                <a:lnTo>
                  <a:pt x="1013096" y="11408"/>
                </a:lnTo>
                <a:lnTo>
                  <a:pt x="1058694" y="20105"/>
                </a:lnTo>
                <a:lnTo>
                  <a:pt x="1103419" y="31137"/>
                </a:lnTo>
                <a:lnTo>
                  <a:pt x="1147205" y="44438"/>
                </a:lnTo>
                <a:lnTo>
                  <a:pt x="1189984" y="59943"/>
                </a:lnTo>
                <a:lnTo>
                  <a:pt x="1231692" y="77583"/>
                </a:lnTo>
                <a:lnTo>
                  <a:pt x="1272260" y="97294"/>
                </a:lnTo>
                <a:lnTo>
                  <a:pt x="1311623" y="119008"/>
                </a:lnTo>
                <a:lnTo>
                  <a:pt x="1349713" y="142659"/>
                </a:lnTo>
                <a:lnTo>
                  <a:pt x="1386466" y="168180"/>
                </a:lnTo>
                <a:lnTo>
                  <a:pt x="1421813" y="195505"/>
                </a:lnTo>
                <a:lnTo>
                  <a:pt x="1455689" y="224568"/>
                </a:lnTo>
                <a:lnTo>
                  <a:pt x="1488027" y="255301"/>
                </a:lnTo>
                <a:lnTo>
                  <a:pt x="1518760" y="287639"/>
                </a:lnTo>
                <a:lnTo>
                  <a:pt x="1547823" y="321515"/>
                </a:lnTo>
                <a:lnTo>
                  <a:pt x="1575148" y="356862"/>
                </a:lnTo>
                <a:lnTo>
                  <a:pt x="1600669" y="393615"/>
                </a:lnTo>
                <a:lnTo>
                  <a:pt x="1624320" y="431705"/>
                </a:lnTo>
                <a:lnTo>
                  <a:pt x="1646034" y="471068"/>
                </a:lnTo>
                <a:lnTo>
                  <a:pt x="1665745" y="511636"/>
                </a:lnTo>
                <a:lnTo>
                  <a:pt x="1683385" y="553344"/>
                </a:lnTo>
                <a:lnTo>
                  <a:pt x="1698890" y="596123"/>
                </a:lnTo>
                <a:lnTo>
                  <a:pt x="1712191" y="639909"/>
                </a:lnTo>
                <a:lnTo>
                  <a:pt x="1723223" y="684634"/>
                </a:lnTo>
                <a:lnTo>
                  <a:pt x="1731920" y="730232"/>
                </a:lnTo>
                <a:lnTo>
                  <a:pt x="1738214" y="776637"/>
                </a:lnTo>
                <a:lnTo>
                  <a:pt x="1742039" y="823782"/>
                </a:lnTo>
                <a:lnTo>
                  <a:pt x="1743329" y="871601"/>
                </a:lnTo>
                <a:lnTo>
                  <a:pt x="1742039" y="919431"/>
                </a:lnTo>
                <a:lnTo>
                  <a:pt x="1738214" y="966587"/>
                </a:lnTo>
                <a:lnTo>
                  <a:pt x="1731920" y="1013003"/>
                </a:lnTo>
                <a:lnTo>
                  <a:pt x="1723223" y="1058611"/>
                </a:lnTo>
                <a:lnTo>
                  <a:pt x="1712191" y="1103346"/>
                </a:lnTo>
                <a:lnTo>
                  <a:pt x="1698890" y="1147140"/>
                </a:lnTo>
                <a:lnTo>
                  <a:pt x="1683385" y="1189927"/>
                </a:lnTo>
                <a:lnTo>
                  <a:pt x="1665745" y="1231642"/>
                </a:lnTo>
                <a:lnTo>
                  <a:pt x="1646034" y="1272216"/>
                </a:lnTo>
                <a:lnTo>
                  <a:pt x="1624320" y="1311585"/>
                </a:lnTo>
                <a:lnTo>
                  <a:pt x="1600669" y="1349681"/>
                </a:lnTo>
                <a:lnTo>
                  <a:pt x="1575148" y="1386438"/>
                </a:lnTo>
                <a:lnTo>
                  <a:pt x="1547823" y="1421790"/>
                </a:lnTo>
                <a:lnTo>
                  <a:pt x="1518760" y="1455670"/>
                </a:lnTo>
                <a:lnTo>
                  <a:pt x="1488027" y="1488011"/>
                </a:lnTo>
                <a:lnTo>
                  <a:pt x="1455689" y="1518747"/>
                </a:lnTo>
                <a:lnTo>
                  <a:pt x="1421813" y="1547812"/>
                </a:lnTo>
                <a:lnTo>
                  <a:pt x="1386466" y="1575140"/>
                </a:lnTo>
                <a:lnTo>
                  <a:pt x="1349713" y="1600663"/>
                </a:lnTo>
                <a:lnTo>
                  <a:pt x="1311623" y="1624315"/>
                </a:lnTo>
                <a:lnTo>
                  <a:pt x="1272260" y="1646031"/>
                </a:lnTo>
                <a:lnTo>
                  <a:pt x="1231692" y="1665742"/>
                </a:lnTo>
                <a:lnTo>
                  <a:pt x="1189984" y="1683384"/>
                </a:lnTo>
                <a:lnTo>
                  <a:pt x="1147205" y="1698889"/>
                </a:lnTo>
                <a:lnTo>
                  <a:pt x="1103419" y="1712191"/>
                </a:lnTo>
                <a:lnTo>
                  <a:pt x="1058694" y="1723223"/>
                </a:lnTo>
                <a:lnTo>
                  <a:pt x="1013096" y="1731919"/>
                </a:lnTo>
                <a:lnTo>
                  <a:pt x="966691" y="1738214"/>
                </a:lnTo>
                <a:lnTo>
                  <a:pt x="919546" y="1742039"/>
                </a:lnTo>
                <a:lnTo>
                  <a:pt x="871728" y="1743328"/>
                </a:lnTo>
                <a:lnTo>
                  <a:pt x="823897" y="1742039"/>
                </a:lnTo>
                <a:lnTo>
                  <a:pt x="776741" y="1738214"/>
                </a:lnTo>
                <a:lnTo>
                  <a:pt x="730325" y="1731919"/>
                </a:lnTo>
                <a:lnTo>
                  <a:pt x="684717" y="1723223"/>
                </a:lnTo>
                <a:lnTo>
                  <a:pt x="639982" y="1712191"/>
                </a:lnTo>
                <a:lnTo>
                  <a:pt x="596188" y="1698889"/>
                </a:lnTo>
                <a:lnTo>
                  <a:pt x="553401" y="1683384"/>
                </a:lnTo>
                <a:lnTo>
                  <a:pt x="511686" y="1665742"/>
                </a:lnTo>
                <a:lnTo>
                  <a:pt x="471112" y="1646031"/>
                </a:lnTo>
                <a:lnTo>
                  <a:pt x="431743" y="1624315"/>
                </a:lnTo>
                <a:lnTo>
                  <a:pt x="393647" y="1600663"/>
                </a:lnTo>
                <a:lnTo>
                  <a:pt x="356890" y="1575140"/>
                </a:lnTo>
                <a:lnTo>
                  <a:pt x="321538" y="1547812"/>
                </a:lnTo>
                <a:lnTo>
                  <a:pt x="287658" y="1518747"/>
                </a:lnTo>
                <a:lnTo>
                  <a:pt x="255317" y="1488011"/>
                </a:lnTo>
                <a:lnTo>
                  <a:pt x="224581" y="1455670"/>
                </a:lnTo>
                <a:lnTo>
                  <a:pt x="195516" y="1421790"/>
                </a:lnTo>
                <a:lnTo>
                  <a:pt x="168188" y="1386438"/>
                </a:lnTo>
                <a:lnTo>
                  <a:pt x="142665" y="1349681"/>
                </a:lnTo>
                <a:lnTo>
                  <a:pt x="119013" y="1311585"/>
                </a:lnTo>
                <a:lnTo>
                  <a:pt x="97297" y="1272216"/>
                </a:lnTo>
                <a:lnTo>
                  <a:pt x="77586" y="1231642"/>
                </a:lnTo>
                <a:lnTo>
                  <a:pt x="59944" y="1189927"/>
                </a:lnTo>
                <a:lnTo>
                  <a:pt x="44439" y="1147140"/>
                </a:lnTo>
                <a:lnTo>
                  <a:pt x="31137" y="1103346"/>
                </a:lnTo>
                <a:lnTo>
                  <a:pt x="20105" y="1058611"/>
                </a:lnTo>
                <a:lnTo>
                  <a:pt x="11409" y="1013003"/>
                </a:lnTo>
                <a:lnTo>
                  <a:pt x="5114" y="966587"/>
                </a:lnTo>
                <a:lnTo>
                  <a:pt x="1289" y="919431"/>
                </a:lnTo>
                <a:lnTo>
                  <a:pt x="0" y="871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37783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2604389" y="0"/>
                </a:moveTo>
                <a:lnTo>
                  <a:pt x="289432" y="0"/>
                </a:lnTo>
                <a:lnTo>
                  <a:pt x="242505" y="3787"/>
                </a:lnTo>
                <a:lnTo>
                  <a:pt x="197981" y="14751"/>
                </a:lnTo>
                <a:lnTo>
                  <a:pt x="156458" y="32297"/>
                </a:lnTo>
                <a:lnTo>
                  <a:pt x="118533" y="55831"/>
                </a:lnTo>
                <a:lnTo>
                  <a:pt x="84804" y="84756"/>
                </a:lnTo>
                <a:lnTo>
                  <a:pt x="55867" y="118478"/>
                </a:lnTo>
                <a:lnTo>
                  <a:pt x="32321" y="156402"/>
                </a:lnTo>
                <a:lnTo>
                  <a:pt x="14763" y="197933"/>
                </a:lnTo>
                <a:lnTo>
                  <a:pt x="3790" y="242474"/>
                </a:lnTo>
                <a:lnTo>
                  <a:pt x="0" y="289432"/>
                </a:lnTo>
                <a:lnTo>
                  <a:pt x="0" y="4945621"/>
                </a:lnTo>
                <a:lnTo>
                  <a:pt x="3790" y="4992555"/>
                </a:lnTo>
                <a:lnTo>
                  <a:pt x="14763" y="5037079"/>
                </a:lnTo>
                <a:lnTo>
                  <a:pt x="32321" y="5078595"/>
                </a:lnTo>
                <a:lnTo>
                  <a:pt x="55867" y="5116510"/>
                </a:lnTo>
                <a:lnTo>
                  <a:pt x="84804" y="5150226"/>
                </a:lnTo>
                <a:lnTo>
                  <a:pt x="118533" y="5179148"/>
                </a:lnTo>
                <a:lnTo>
                  <a:pt x="156458" y="5202680"/>
                </a:lnTo>
                <a:lnTo>
                  <a:pt x="197981" y="5220226"/>
                </a:lnTo>
                <a:lnTo>
                  <a:pt x="242505" y="5231190"/>
                </a:lnTo>
                <a:lnTo>
                  <a:pt x="289432" y="5234978"/>
                </a:lnTo>
                <a:lnTo>
                  <a:pt x="2604389" y="5234978"/>
                </a:lnTo>
                <a:lnTo>
                  <a:pt x="2651312" y="5231190"/>
                </a:lnTo>
                <a:lnTo>
                  <a:pt x="2695826" y="5220226"/>
                </a:lnTo>
                <a:lnTo>
                  <a:pt x="2737335" y="5202680"/>
                </a:lnTo>
                <a:lnTo>
                  <a:pt x="2775243" y="5179148"/>
                </a:lnTo>
                <a:lnTo>
                  <a:pt x="2808954" y="5150226"/>
                </a:lnTo>
                <a:lnTo>
                  <a:pt x="2837871" y="5116510"/>
                </a:lnTo>
                <a:lnTo>
                  <a:pt x="2861400" y="5078595"/>
                </a:lnTo>
                <a:lnTo>
                  <a:pt x="2878944" y="5037079"/>
                </a:lnTo>
                <a:lnTo>
                  <a:pt x="2889908" y="4992555"/>
                </a:lnTo>
                <a:lnTo>
                  <a:pt x="2893694" y="4945621"/>
                </a:lnTo>
                <a:lnTo>
                  <a:pt x="2893694" y="289433"/>
                </a:lnTo>
                <a:lnTo>
                  <a:pt x="2889908" y="242474"/>
                </a:lnTo>
                <a:lnTo>
                  <a:pt x="2878944" y="197933"/>
                </a:lnTo>
                <a:lnTo>
                  <a:pt x="2861400" y="156402"/>
                </a:lnTo>
                <a:lnTo>
                  <a:pt x="2837871" y="118478"/>
                </a:lnTo>
                <a:lnTo>
                  <a:pt x="2808954" y="84756"/>
                </a:lnTo>
                <a:lnTo>
                  <a:pt x="2775243" y="55831"/>
                </a:lnTo>
                <a:lnTo>
                  <a:pt x="2737335" y="32297"/>
                </a:lnTo>
                <a:lnTo>
                  <a:pt x="2695826" y="14751"/>
                </a:lnTo>
                <a:lnTo>
                  <a:pt x="2651312" y="3787"/>
                </a:lnTo>
                <a:lnTo>
                  <a:pt x="260438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37783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0" y="289433"/>
                </a:moveTo>
                <a:lnTo>
                  <a:pt x="3790" y="242474"/>
                </a:lnTo>
                <a:lnTo>
                  <a:pt x="14763" y="197933"/>
                </a:lnTo>
                <a:lnTo>
                  <a:pt x="32321" y="156402"/>
                </a:lnTo>
                <a:lnTo>
                  <a:pt x="55867" y="118478"/>
                </a:lnTo>
                <a:lnTo>
                  <a:pt x="84804" y="84756"/>
                </a:lnTo>
                <a:lnTo>
                  <a:pt x="118533" y="55831"/>
                </a:lnTo>
                <a:lnTo>
                  <a:pt x="156458" y="32297"/>
                </a:lnTo>
                <a:lnTo>
                  <a:pt x="197981" y="14751"/>
                </a:lnTo>
                <a:lnTo>
                  <a:pt x="242505" y="3787"/>
                </a:lnTo>
                <a:lnTo>
                  <a:pt x="289432" y="0"/>
                </a:lnTo>
                <a:lnTo>
                  <a:pt x="2604389" y="0"/>
                </a:lnTo>
                <a:lnTo>
                  <a:pt x="2651312" y="3787"/>
                </a:lnTo>
                <a:lnTo>
                  <a:pt x="2695826" y="14751"/>
                </a:lnTo>
                <a:lnTo>
                  <a:pt x="2737335" y="32297"/>
                </a:lnTo>
                <a:lnTo>
                  <a:pt x="2775243" y="55831"/>
                </a:lnTo>
                <a:lnTo>
                  <a:pt x="2808954" y="84756"/>
                </a:lnTo>
                <a:lnTo>
                  <a:pt x="2837871" y="118478"/>
                </a:lnTo>
                <a:lnTo>
                  <a:pt x="2861400" y="156402"/>
                </a:lnTo>
                <a:lnTo>
                  <a:pt x="2878944" y="197933"/>
                </a:lnTo>
                <a:lnTo>
                  <a:pt x="2889908" y="242474"/>
                </a:lnTo>
                <a:lnTo>
                  <a:pt x="2893694" y="289433"/>
                </a:lnTo>
                <a:lnTo>
                  <a:pt x="2893694" y="4945621"/>
                </a:lnTo>
                <a:lnTo>
                  <a:pt x="2889908" y="4992555"/>
                </a:lnTo>
                <a:lnTo>
                  <a:pt x="2878944" y="5037079"/>
                </a:lnTo>
                <a:lnTo>
                  <a:pt x="2861400" y="5078595"/>
                </a:lnTo>
                <a:lnTo>
                  <a:pt x="2837871" y="5116510"/>
                </a:lnTo>
                <a:lnTo>
                  <a:pt x="2808954" y="5150226"/>
                </a:lnTo>
                <a:lnTo>
                  <a:pt x="2775243" y="5179148"/>
                </a:lnTo>
                <a:lnTo>
                  <a:pt x="2737335" y="5202680"/>
                </a:lnTo>
                <a:lnTo>
                  <a:pt x="2695826" y="5220226"/>
                </a:lnTo>
                <a:lnTo>
                  <a:pt x="2651312" y="5231190"/>
                </a:lnTo>
                <a:lnTo>
                  <a:pt x="2604389" y="5234978"/>
                </a:lnTo>
                <a:lnTo>
                  <a:pt x="289432" y="5234978"/>
                </a:lnTo>
                <a:lnTo>
                  <a:pt x="242505" y="5231190"/>
                </a:lnTo>
                <a:lnTo>
                  <a:pt x="197981" y="5220226"/>
                </a:lnTo>
                <a:lnTo>
                  <a:pt x="156458" y="5202680"/>
                </a:lnTo>
                <a:lnTo>
                  <a:pt x="118533" y="5179148"/>
                </a:lnTo>
                <a:lnTo>
                  <a:pt x="84804" y="5150226"/>
                </a:lnTo>
                <a:lnTo>
                  <a:pt x="55867" y="5116510"/>
                </a:lnTo>
                <a:lnTo>
                  <a:pt x="32321" y="5078595"/>
                </a:lnTo>
                <a:lnTo>
                  <a:pt x="14763" y="5037079"/>
                </a:lnTo>
                <a:lnTo>
                  <a:pt x="3790" y="4992555"/>
                </a:lnTo>
                <a:lnTo>
                  <a:pt x="0" y="4945621"/>
                </a:lnTo>
                <a:lnTo>
                  <a:pt x="0" y="2894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338696" y="2975847"/>
            <a:ext cx="2491105" cy="151257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Design/CMAR</a:t>
            </a:r>
            <a:endParaRPr sz="17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Project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13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05/06-07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Furniture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Fair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Land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r>
              <a:rPr dirty="0" sz="13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AE/CMAR Project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13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5" b="1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AE/CMAR Project Cost</a:t>
            </a:r>
            <a:r>
              <a:rPr dirty="0" sz="13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Discussions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28114" y="1437414"/>
            <a:ext cx="187636" cy="186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49180" y="1895476"/>
            <a:ext cx="350520" cy="629285"/>
          </a:xfrm>
          <a:custGeom>
            <a:avLst/>
            <a:gdLst/>
            <a:ahLst/>
            <a:cxnLst/>
            <a:rect l="l" t="t" r="r" b="b"/>
            <a:pathLst>
              <a:path w="350520" h="629285">
                <a:moveTo>
                  <a:pt x="350089" y="0"/>
                </a:moveTo>
                <a:lnTo>
                  <a:pt x="198548" y="0"/>
                </a:lnTo>
                <a:lnTo>
                  <a:pt x="144688" y="53889"/>
                </a:lnTo>
                <a:lnTo>
                  <a:pt x="296229" y="53889"/>
                </a:lnTo>
                <a:lnTo>
                  <a:pt x="296230" y="215558"/>
                </a:lnTo>
                <a:lnTo>
                  <a:pt x="17923" y="215558"/>
                </a:lnTo>
                <a:lnTo>
                  <a:pt x="17923" y="269448"/>
                </a:lnTo>
                <a:lnTo>
                  <a:pt x="296230" y="269448"/>
                </a:lnTo>
                <a:lnTo>
                  <a:pt x="296230" y="377227"/>
                </a:lnTo>
                <a:lnTo>
                  <a:pt x="251346" y="377227"/>
                </a:lnTo>
                <a:lnTo>
                  <a:pt x="251346" y="431117"/>
                </a:lnTo>
                <a:lnTo>
                  <a:pt x="296230" y="431117"/>
                </a:lnTo>
                <a:lnTo>
                  <a:pt x="296230" y="574823"/>
                </a:lnTo>
                <a:lnTo>
                  <a:pt x="0" y="574823"/>
                </a:lnTo>
                <a:lnTo>
                  <a:pt x="0" y="628712"/>
                </a:lnTo>
                <a:lnTo>
                  <a:pt x="350090" y="628712"/>
                </a:lnTo>
                <a:lnTo>
                  <a:pt x="350089" y="0"/>
                </a:lnTo>
                <a:close/>
              </a:path>
              <a:path w="350520" h="629285">
                <a:moveTo>
                  <a:pt x="161580" y="377227"/>
                </a:moveTo>
                <a:lnTo>
                  <a:pt x="26929" y="377227"/>
                </a:lnTo>
                <a:lnTo>
                  <a:pt x="26930" y="574823"/>
                </a:lnTo>
                <a:lnTo>
                  <a:pt x="80790" y="574823"/>
                </a:lnTo>
                <a:lnTo>
                  <a:pt x="80789" y="431117"/>
                </a:lnTo>
                <a:lnTo>
                  <a:pt x="161580" y="431117"/>
                </a:lnTo>
                <a:lnTo>
                  <a:pt x="161580" y="377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51482" y="1473340"/>
            <a:ext cx="1472565" cy="1275715"/>
          </a:xfrm>
          <a:custGeom>
            <a:avLst/>
            <a:gdLst/>
            <a:ahLst/>
            <a:cxnLst/>
            <a:rect l="l" t="t" r="r" b="b"/>
            <a:pathLst>
              <a:path w="1472565" h="1275714">
                <a:moveTo>
                  <a:pt x="161580" y="0"/>
                </a:moveTo>
                <a:lnTo>
                  <a:pt x="120413" y="5534"/>
                </a:lnTo>
                <a:lnTo>
                  <a:pt x="86133" y="41245"/>
                </a:lnTo>
                <a:lnTo>
                  <a:pt x="57074" y="75121"/>
                </a:lnTo>
                <a:lnTo>
                  <a:pt x="29753" y="110468"/>
                </a:lnTo>
                <a:lnTo>
                  <a:pt x="4236" y="147221"/>
                </a:lnTo>
                <a:lnTo>
                  <a:pt x="0" y="161668"/>
                </a:lnTo>
                <a:lnTo>
                  <a:pt x="0" y="1096462"/>
                </a:lnTo>
                <a:lnTo>
                  <a:pt x="29753" y="1140044"/>
                </a:lnTo>
                <a:lnTo>
                  <a:pt x="57074" y="1175396"/>
                </a:lnTo>
                <a:lnTo>
                  <a:pt x="86133" y="1209276"/>
                </a:lnTo>
                <a:lnTo>
                  <a:pt x="116863" y="1241617"/>
                </a:lnTo>
                <a:lnTo>
                  <a:pt x="149198" y="1272353"/>
                </a:lnTo>
                <a:lnTo>
                  <a:pt x="153666" y="1274999"/>
                </a:lnTo>
                <a:lnTo>
                  <a:pt x="153666" y="1275388"/>
                </a:lnTo>
                <a:lnTo>
                  <a:pt x="1313634" y="1275388"/>
                </a:lnTo>
                <a:lnTo>
                  <a:pt x="1349510" y="1241617"/>
                </a:lnTo>
                <a:lnTo>
                  <a:pt x="1380243" y="1209276"/>
                </a:lnTo>
                <a:lnTo>
                  <a:pt x="1409306" y="1175396"/>
                </a:lnTo>
                <a:lnTo>
                  <a:pt x="1415325" y="1167609"/>
                </a:lnTo>
                <a:lnTo>
                  <a:pt x="161580" y="1167609"/>
                </a:lnTo>
                <a:lnTo>
                  <a:pt x="140617" y="1163373"/>
                </a:lnTo>
                <a:lnTo>
                  <a:pt x="123496" y="1151824"/>
                </a:lnTo>
                <a:lnTo>
                  <a:pt x="111953" y="1134694"/>
                </a:lnTo>
                <a:lnTo>
                  <a:pt x="107720" y="1113719"/>
                </a:lnTo>
                <a:lnTo>
                  <a:pt x="111953" y="1092744"/>
                </a:lnTo>
                <a:lnTo>
                  <a:pt x="123496" y="1075615"/>
                </a:lnTo>
                <a:lnTo>
                  <a:pt x="140617" y="1064065"/>
                </a:lnTo>
                <a:lnTo>
                  <a:pt x="161580" y="1059830"/>
                </a:lnTo>
                <a:lnTo>
                  <a:pt x="323160" y="1059830"/>
                </a:lnTo>
                <a:lnTo>
                  <a:pt x="323160" y="961481"/>
                </a:lnTo>
                <a:lnTo>
                  <a:pt x="107720" y="961481"/>
                </a:lnTo>
                <a:lnTo>
                  <a:pt x="107720" y="161668"/>
                </a:lnTo>
                <a:lnTo>
                  <a:pt x="111953" y="140694"/>
                </a:lnTo>
                <a:lnTo>
                  <a:pt x="123496" y="123564"/>
                </a:lnTo>
                <a:lnTo>
                  <a:pt x="140616" y="112014"/>
                </a:lnTo>
                <a:lnTo>
                  <a:pt x="161580" y="107779"/>
                </a:lnTo>
                <a:lnTo>
                  <a:pt x="312787" y="107779"/>
                </a:lnTo>
                <a:lnTo>
                  <a:pt x="301100" y="80069"/>
                </a:lnTo>
                <a:lnTo>
                  <a:pt x="275836" y="47349"/>
                </a:lnTo>
                <a:lnTo>
                  <a:pt x="243134" y="22071"/>
                </a:lnTo>
                <a:lnTo>
                  <a:pt x="204536" y="5774"/>
                </a:lnTo>
                <a:lnTo>
                  <a:pt x="161580" y="0"/>
                </a:lnTo>
                <a:close/>
              </a:path>
              <a:path w="1472565" h="1275714">
                <a:moveTo>
                  <a:pt x="323160" y="1059830"/>
                </a:moveTo>
                <a:lnTo>
                  <a:pt x="161580" y="1059830"/>
                </a:lnTo>
                <a:lnTo>
                  <a:pt x="182543" y="1064065"/>
                </a:lnTo>
                <a:lnTo>
                  <a:pt x="199663" y="1075615"/>
                </a:lnTo>
                <a:lnTo>
                  <a:pt x="211207" y="1092744"/>
                </a:lnTo>
                <a:lnTo>
                  <a:pt x="215440" y="1113719"/>
                </a:lnTo>
                <a:lnTo>
                  <a:pt x="211207" y="1134694"/>
                </a:lnTo>
                <a:lnTo>
                  <a:pt x="199664" y="1151824"/>
                </a:lnTo>
                <a:lnTo>
                  <a:pt x="182543" y="1163373"/>
                </a:lnTo>
                <a:lnTo>
                  <a:pt x="161580" y="1167609"/>
                </a:lnTo>
                <a:lnTo>
                  <a:pt x="313735" y="1167609"/>
                </a:lnTo>
                <a:lnTo>
                  <a:pt x="323160" y="1113719"/>
                </a:lnTo>
                <a:lnTo>
                  <a:pt x="323160" y="1059830"/>
                </a:lnTo>
                <a:close/>
              </a:path>
              <a:path w="1472565" h="1275714">
                <a:moveTo>
                  <a:pt x="1472174" y="179632"/>
                </a:moveTo>
                <a:lnTo>
                  <a:pt x="1338616" y="179632"/>
                </a:lnTo>
                <a:lnTo>
                  <a:pt x="1230896" y="287411"/>
                </a:lnTo>
                <a:lnTo>
                  <a:pt x="1364454" y="287411"/>
                </a:lnTo>
                <a:lnTo>
                  <a:pt x="1364454" y="1167609"/>
                </a:lnTo>
                <a:lnTo>
                  <a:pt x="1415325" y="1167609"/>
                </a:lnTo>
                <a:lnTo>
                  <a:pt x="1436631" y="1140044"/>
                </a:lnTo>
                <a:lnTo>
                  <a:pt x="1462152" y="1103287"/>
                </a:lnTo>
                <a:lnTo>
                  <a:pt x="1472174" y="1087144"/>
                </a:lnTo>
                <a:lnTo>
                  <a:pt x="1472174" y="179632"/>
                </a:lnTo>
                <a:close/>
              </a:path>
              <a:path w="1472565" h="1275714">
                <a:moveTo>
                  <a:pt x="161580" y="952050"/>
                </a:moveTo>
                <a:lnTo>
                  <a:pt x="134343" y="954408"/>
                </a:lnTo>
                <a:lnTo>
                  <a:pt x="107720" y="961481"/>
                </a:lnTo>
                <a:lnTo>
                  <a:pt x="215440" y="961481"/>
                </a:lnTo>
                <a:lnTo>
                  <a:pt x="188817" y="954408"/>
                </a:lnTo>
                <a:lnTo>
                  <a:pt x="161580" y="952050"/>
                </a:lnTo>
                <a:close/>
              </a:path>
              <a:path w="1472565" h="1275714">
                <a:moveTo>
                  <a:pt x="312787" y="107779"/>
                </a:moveTo>
                <a:lnTo>
                  <a:pt x="161580" y="107779"/>
                </a:lnTo>
                <a:lnTo>
                  <a:pt x="182543" y="112014"/>
                </a:lnTo>
                <a:lnTo>
                  <a:pt x="199663" y="123564"/>
                </a:lnTo>
                <a:lnTo>
                  <a:pt x="211207" y="140694"/>
                </a:lnTo>
                <a:lnTo>
                  <a:pt x="215440" y="161668"/>
                </a:lnTo>
                <a:lnTo>
                  <a:pt x="215440" y="961481"/>
                </a:lnTo>
                <a:lnTo>
                  <a:pt x="323160" y="961481"/>
                </a:lnTo>
                <a:lnTo>
                  <a:pt x="323160" y="287411"/>
                </a:lnTo>
                <a:lnTo>
                  <a:pt x="852424" y="287411"/>
                </a:lnTo>
                <a:lnTo>
                  <a:pt x="959950" y="179632"/>
                </a:lnTo>
                <a:lnTo>
                  <a:pt x="323160" y="179632"/>
                </a:lnTo>
                <a:lnTo>
                  <a:pt x="323160" y="161669"/>
                </a:lnTo>
                <a:lnTo>
                  <a:pt x="317388" y="118689"/>
                </a:lnTo>
                <a:lnTo>
                  <a:pt x="312787" y="107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91339" y="1895476"/>
            <a:ext cx="350520" cy="629285"/>
          </a:xfrm>
          <a:custGeom>
            <a:avLst/>
            <a:gdLst/>
            <a:ahLst/>
            <a:cxnLst/>
            <a:rect l="l" t="t" r="r" b="b"/>
            <a:pathLst>
              <a:path w="350520" h="629285">
                <a:moveTo>
                  <a:pt x="278187" y="0"/>
                </a:moveTo>
                <a:lnTo>
                  <a:pt x="0" y="0"/>
                </a:lnTo>
                <a:lnTo>
                  <a:pt x="0" y="628712"/>
                </a:lnTo>
                <a:lnTo>
                  <a:pt x="350120" y="628712"/>
                </a:lnTo>
                <a:lnTo>
                  <a:pt x="350120" y="574823"/>
                </a:lnTo>
                <a:lnTo>
                  <a:pt x="53860" y="574823"/>
                </a:lnTo>
                <a:lnTo>
                  <a:pt x="53860" y="431117"/>
                </a:lnTo>
                <a:lnTo>
                  <a:pt x="98773" y="431117"/>
                </a:lnTo>
                <a:lnTo>
                  <a:pt x="98773" y="377227"/>
                </a:lnTo>
                <a:lnTo>
                  <a:pt x="53860" y="377227"/>
                </a:lnTo>
                <a:lnTo>
                  <a:pt x="53860" y="269448"/>
                </a:lnTo>
                <a:lnTo>
                  <a:pt x="152798" y="269448"/>
                </a:lnTo>
                <a:lnTo>
                  <a:pt x="170661" y="215558"/>
                </a:lnTo>
                <a:lnTo>
                  <a:pt x="53860" y="215558"/>
                </a:lnTo>
                <a:lnTo>
                  <a:pt x="53860" y="53889"/>
                </a:lnTo>
                <a:lnTo>
                  <a:pt x="224431" y="53889"/>
                </a:lnTo>
                <a:lnTo>
                  <a:pt x="278187" y="0"/>
                </a:lnTo>
                <a:close/>
              </a:path>
              <a:path w="350520" h="629285">
                <a:moveTo>
                  <a:pt x="323190" y="377227"/>
                </a:moveTo>
                <a:lnTo>
                  <a:pt x="188540" y="377227"/>
                </a:lnTo>
                <a:lnTo>
                  <a:pt x="188540" y="431117"/>
                </a:lnTo>
                <a:lnTo>
                  <a:pt x="269330" y="431117"/>
                </a:lnTo>
                <a:lnTo>
                  <a:pt x="269330" y="574823"/>
                </a:lnTo>
                <a:lnTo>
                  <a:pt x="323190" y="574823"/>
                </a:lnTo>
                <a:lnTo>
                  <a:pt x="323190" y="377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06779" y="1537185"/>
            <a:ext cx="609600" cy="610235"/>
          </a:xfrm>
          <a:custGeom>
            <a:avLst/>
            <a:gdLst/>
            <a:ahLst/>
            <a:cxnLst/>
            <a:rect l="l" t="t" r="r" b="b"/>
            <a:pathLst>
              <a:path w="609600" h="610235">
                <a:moveTo>
                  <a:pt x="496230" y="0"/>
                </a:moveTo>
                <a:lnTo>
                  <a:pt x="55819" y="441520"/>
                </a:lnTo>
                <a:lnTo>
                  <a:pt x="0" y="609776"/>
                </a:lnTo>
                <a:lnTo>
                  <a:pt x="169120" y="553970"/>
                </a:lnTo>
                <a:lnTo>
                  <a:pt x="175254" y="547833"/>
                </a:lnTo>
                <a:lnTo>
                  <a:pt x="75299" y="547833"/>
                </a:lnTo>
                <a:lnTo>
                  <a:pt x="62028" y="534540"/>
                </a:lnTo>
                <a:lnTo>
                  <a:pt x="86804" y="459244"/>
                </a:lnTo>
                <a:lnTo>
                  <a:pt x="101890" y="449730"/>
                </a:lnTo>
                <a:lnTo>
                  <a:pt x="118858" y="446724"/>
                </a:lnTo>
                <a:lnTo>
                  <a:pt x="276300" y="446724"/>
                </a:lnTo>
                <a:lnTo>
                  <a:pt x="609515" y="113303"/>
                </a:lnTo>
                <a:lnTo>
                  <a:pt x="496230" y="0"/>
                </a:lnTo>
                <a:close/>
              </a:path>
              <a:path w="609600" h="610235">
                <a:moveTo>
                  <a:pt x="276300" y="446724"/>
                </a:moveTo>
                <a:lnTo>
                  <a:pt x="118858" y="446724"/>
                </a:lnTo>
                <a:lnTo>
                  <a:pt x="135737" y="450199"/>
                </a:lnTo>
                <a:lnTo>
                  <a:pt x="150553" y="460127"/>
                </a:lnTo>
                <a:lnTo>
                  <a:pt x="160388" y="474480"/>
                </a:lnTo>
                <a:lnTo>
                  <a:pt x="163841" y="490923"/>
                </a:lnTo>
                <a:lnTo>
                  <a:pt x="160877" y="507462"/>
                </a:lnTo>
                <a:lnTo>
                  <a:pt x="151466" y="522100"/>
                </a:lnTo>
                <a:lnTo>
                  <a:pt x="150553" y="523014"/>
                </a:lnTo>
                <a:lnTo>
                  <a:pt x="75299" y="547833"/>
                </a:lnTo>
                <a:lnTo>
                  <a:pt x="175254" y="547833"/>
                </a:lnTo>
                <a:lnTo>
                  <a:pt x="276300" y="446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13093" y="1226947"/>
            <a:ext cx="1743710" cy="1743710"/>
          </a:xfrm>
          <a:custGeom>
            <a:avLst/>
            <a:gdLst/>
            <a:ahLst/>
            <a:cxnLst/>
            <a:rect l="l" t="t" r="r" b="b"/>
            <a:pathLst>
              <a:path w="1743709" h="1743710">
                <a:moveTo>
                  <a:pt x="0" y="871601"/>
                </a:moveTo>
                <a:lnTo>
                  <a:pt x="1289" y="823782"/>
                </a:lnTo>
                <a:lnTo>
                  <a:pt x="5113" y="776637"/>
                </a:lnTo>
                <a:lnTo>
                  <a:pt x="11405" y="730232"/>
                </a:lnTo>
                <a:lnTo>
                  <a:pt x="20099" y="684634"/>
                </a:lnTo>
                <a:lnTo>
                  <a:pt x="31128" y="639909"/>
                </a:lnTo>
                <a:lnTo>
                  <a:pt x="44426" y="596123"/>
                </a:lnTo>
                <a:lnTo>
                  <a:pt x="59927" y="553344"/>
                </a:lnTo>
                <a:lnTo>
                  <a:pt x="77563" y="511636"/>
                </a:lnTo>
                <a:lnTo>
                  <a:pt x="97270" y="471068"/>
                </a:lnTo>
                <a:lnTo>
                  <a:pt x="118980" y="431705"/>
                </a:lnTo>
                <a:lnTo>
                  <a:pt x="142626" y="393615"/>
                </a:lnTo>
                <a:lnTo>
                  <a:pt x="168143" y="356862"/>
                </a:lnTo>
                <a:lnTo>
                  <a:pt x="195465" y="321515"/>
                </a:lnTo>
                <a:lnTo>
                  <a:pt x="224523" y="287639"/>
                </a:lnTo>
                <a:lnTo>
                  <a:pt x="255254" y="255301"/>
                </a:lnTo>
                <a:lnTo>
                  <a:pt x="287589" y="224568"/>
                </a:lnTo>
                <a:lnTo>
                  <a:pt x="321462" y="195505"/>
                </a:lnTo>
                <a:lnTo>
                  <a:pt x="356808" y="168180"/>
                </a:lnTo>
                <a:lnTo>
                  <a:pt x="393559" y="142659"/>
                </a:lnTo>
                <a:lnTo>
                  <a:pt x="431649" y="119008"/>
                </a:lnTo>
                <a:lnTo>
                  <a:pt x="471012" y="97294"/>
                </a:lnTo>
                <a:lnTo>
                  <a:pt x="511582" y="77583"/>
                </a:lnTo>
                <a:lnTo>
                  <a:pt x="553291" y="59943"/>
                </a:lnTo>
                <a:lnTo>
                  <a:pt x="596075" y="44438"/>
                </a:lnTo>
                <a:lnTo>
                  <a:pt x="639865" y="31137"/>
                </a:lnTo>
                <a:lnTo>
                  <a:pt x="684596" y="20105"/>
                </a:lnTo>
                <a:lnTo>
                  <a:pt x="730202" y="11408"/>
                </a:lnTo>
                <a:lnTo>
                  <a:pt x="776615" y="5114"/>
                </a:lnTo>
                <a:lnTo>
                  <a:pt x="823770" y="1289"/>
                </a:lnTo>
                <a:lnTo>
                  <a:pt x="871601" y="0"/>
                </a:lnTo>
                <a:lnTo>
                  <a:pt x="919419" y="1289"/>
                </a:lnTo>
                <a:lnTo>
                  <a:pt x="966564" y="5114"/>
                </a:lnTo>
                <a:lnTo>
                  <a:pt x="1012969" y="11408"/>
                </a:lnTo>
                <a:lnTo>
                  <a:pt x="1058567" y="20105"/>
                </a:lnTo>
                <a:lnTo>
                  <a:pt x="1103292" y="31137"/>
                </a:lnTo>
                <a:lnTo>
                  <a:pt x="1147078" y="44438"/>
                </a:lnTo>
                <a:lnTo>
                  <a:pt x="1189857" y="59943"/>
                </a:lnTo>
                <a:lnTo>
                  <a:pt x="1231565" y="77583"/>
                </a:lnTo>
                <a:lnTo>
                  <a:pt x="1272133" y="97294"/>
                </a:lnTo>
                <a:lnTo>
                  <a:pt x="1311496" y="119008"/>
                </a:lnTo>
                <a:lnTo>
                  <a:pt x="1349586" y="142659"/>
                </a:lnTo>
                <a:lnTo>
                  <a:pt x="1386339" y="168180"/>
                </a:lnTo>
                <a:lnTo>
                  <a:pt x="1421686" y="195505"/>
                </a:lnTo>
                <a:lnTo>
                  <a:pt x="1455562" y="224568"/>
                </a:lnTo>
                <a:lnTo>
                  <a:pt x="1487900" y="255301"/>
                </a:lnTo>
                <a:lnTo>
                  <a:pt x="1518633" y="287639"/>
                </a:lnTo>
                <a:lnTo>
                  <a:pt x="1547696" y="321515"/>
                </a:lnTo>
                <a:lnTo>
                  <a:pt x="1575021" y="356862"/>
                </a:lnTo>
                <a:lnTo>
                  <a:pt x="1600542" y="393615"/>
                </a:lnTo>
                <a:lnTo>
                  <a:pt x="1624193" y="431705"/>
                </a:lnTo>
                <a:lnTo>
                  <a:pt x="1645907" y="471068"/>
                </a:lnTo>
                <a:lnTo>
                  <a:pt x="1665618" y="511636"/>
                </a:lnTo>
                <a:lnTo>
                  <a:pt x="1683258" y="553344"/>
                </a:lnTo>
                <a:lnTo>
                  <a:pt x="1698763" y="596123"/>
                </a:lnTo>
                <a:lnTo>
                  <a:pt x="1712064" y="639909"/>
                </a:lnTo>
                <a:lnTo>
                  <a:pt x="1723096" y="684634"/>
                </a:lnTo>
                <a:lnTo>
                  <a:pt x="1731793" y="730232"/>
                </a:lnTo>
                <a:lnTo>
                  <a:pt x="1738087" y="776637"/>
                </a:lnTo>
                <a:lnTo>
                  <a:pt x="1741912" y="823782"/>
                </a:lnTo>
                <a:lnTo>
                  <a:pt x="1743202" y="871601"/>
                </a:lnTo>
                <a:lnTo>
                  <a:pt x="1741912" y="919431"/>
                </a:lnTo>
                <a:lnTo>
                  <a:pt x="1738087" y="966587"/>
                </a:lnTo>
                <a:lnTo>
                  <a:pt x="1731793" y="1013003"/>
                </a:lnTo>
                <a:lnTo>
                  <a:pt x="1723096" y="1058611"/>
                </a:lnTo>
                <a:lnTo>
                  <a:pt x="1712064" y="1103346"/>
                </a:lnTo>
                <a:lnTo>
                  <a:pt x="1698763" y="1147140"/>
                </a:lnTo>
                <a:lnTo>
                  <a:pt x="1683258" y="1189927"/>
                </a:lnTo>
                <a:lnTo>
                  <a:pt x="1665618" y="1231642"/>
                </a:lnTo>
                <a:lnTo>
                  <a:pt x="1645907" y="1272216"/>
                </a:lnTo>
                <a:lnTo>
                  <a:pt x="1624193" y="1311585"/>
                </a:lnTo>
                <a:lnTo>
                  <a:pt x="1600542" y="1349681"/>
                </a:lnTo>
                <a:lnTo>
                  <a:pt x="1575021" y="1386438"/>
                </a:lnTo>
                <a:lnTo>
                  <a:pt x="1547696" y="1421790"/>
                </a:lnTo>
                <a:lnTo>
                  <a:pt x="1518633" y="1455670"/>
                </a:lnTo>
                <a:lnTo>
                  <a:pt x="1487900" y="1488011"/>
                </a:lnTo>
                <a:lnTo>
                  <a:pt x="1455562" y="1518747"/>
                </a:lnTo>
                <a:lnTo>
                  <a:pt x="1421686" y="1547812"/>
                </a:lnTo>
                <a:lnTo>
                  <a:pt x="1386339" y="1575140"/>
                </a:lnTo>
                <a:lnTo>
                  <a:pt x="1349586" y="1600663"/>
                </a:lnTo>
                <a:lnTo>
                  <a:pt x="1311496" y="1624315"/>
                </a:lnTo>
                <a:lnTo>
                  <a:pt x="1272133" y="1646031"/>
                </a:lnTo>
                <a:lnTo>
                  <a:pt x="1231565" y="1665742"/>
                </a:lnTo>
                <a:lnTo>
                  <a:pt x="1189857" y="1683384"/>
                </a:lnTo>
                <a:lnTo>
                  <a:pt x="1147078" y="1698889"/>
                </a:lnTo>
                <a:lnTo>
                  <a:pt x="1103292" y="1712191"/>
                </a:lnTo>
                <a:lnTo>
                  <a:pt x="1058567" y="1723223"/>
                </a:lnTo>
                <a:lnTo>
                  <a:pt x="1012969" y="1731919"/>
                </a:lnTo>
                <a:lnTo>
                  <a:pt x="966564" y="1738214"/>
                </a:lnTo>
                <a:lnTo>
                  <a:pt x="919419" y="1742039"/>
                </a:lnTo>
                <a:lnTo>
                  <a:pt x="871601" y="1743328"/>
                </a:lnTo>
                <a:lnTo>
                  <a:pt x="823770" y="1742039"/>
                </a:lnTo>
                <a:lnTo>
                  <a:pt x="776615" y="1738214"/>
                </a:lnTo>
                <a:lnTo>
                  <a:pt x="730202" y="1731919"/>
                </a:lnTo>
                <a:lnTo>
                  <a:pt x="684596" y="1723223"/>
                </a:lnTo>
                <a:lnTo>
                  <a:pt x="639865" y="1712191"/>
                </a:lnTo>
                <a:lnTo>
                  <a:pt x="596075" y="1698889"/>
                </a:lnTo>
                <a:lnTo>
                  <a:pt x="553291" y="1683384"/>
                </a:lnTo>
                <a:lnTo>
                  <a:pt x="511582" y="1665742"/>
                </a:lnTo>
                <a:lnTo>
                  <a:pt x="471012" y="1646031"/>
                </a:lnTo>
                <a:lnTo>
                  <a:pt x="431649" y="1624315"/>
                </a:lnTo>
                <a:lnTo>
                  <a:pt x="393559" y="1600663"/>
                </a:lnTo>
                <a:lnTo>
                  <a:pt x="356808" y="1575140"/>
                </a:lnTo>
                <a:lnTo>
                  <a:pt x="321462" y="1547812"/>
                </a:lnTo>
                <a:lnTo>
                  <a:pt x="287589" y="1518747"/>
                </a:lnTo>
                <a:lnTo>
                  <a:pt x="255254" y="1488011"/>
                </a:lnTo>
                <a:lnTo>
                  <a:pt x="224523" y="1455670"/>
                </a:lnTo>
                <a:lnTo>
                  <a:pt x="195465" y="1421790"/>
                </a:lnTo>
                <a:lnTo>
                  <a:pt x="168143" y="1386438"/>
                </a:lnTo>
                <a:lnTo>
                  <a:pt x="142626" y="1349681"/>
                </a:lnTo>
                <a:lnTo>
                  <a:pt x="118980" y="1311585"/>
                </a:lnTo>
                <a:lnTo>
                  <a:pt x="97270" y="1272216"/>
                </a:lnTo>
                <a:lnTo>
                  <a:pt x="77563" y="1231642"/>
                </a:lnTo>
                <a:lnTo>
                  <a:pt x="59927" y="1189927"/>
                </a:lnTo>
                <a:lnTo>
                  <a:pt x="44426" y="1147140"/>
                </a:lnTo>
                <a:lnTo>
                  <a:pt x="31128" y="1103346"/>
                </a:lnTo>
                <a:lnTo>
                  <a:pt x="20099" y="1058611"/>
                </a:lnTo>
                <a:lnTo>
                  <a:pt x="11405" y="1013003"/>
                </a:lnTo>
                <a:lnTo>
                  <a:pt x="5113" y="966587"/>
                </a:lnTo>
                <a:lnTo>
                  <a:pt x="1289" y="919431"/>
                </a:lnTo>
                <a:lnTo>
                  <a:pt x="0" y="871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118345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2604261" y="0"/>
                </a:moveTo>
                <a:lnTo>
                  <a:pt x="289305" y="0"/>
                </a:lnTo>
                <a:lnTo>
                  <a:pt x="242382" y="3787"/>
                </a:lnTo>
                <a:lnTo>
                  <a:pt x="197868" y="14751"/>
                </a:lnTo>
                <a:lnTo>
                  <a:pt x="156359" y="32297"/>
                </a:lnTo>
                <a:lnTo>
                  <a:pt x="118451" y="55831"/>
                </a:lnTo>
                <a:lnTo>
                  <a:pt x="84740" y="84756"/>
                </a:lnTo>
                <a:lnTo>
                  <a:pt x="55823" y="118478"/>
                </a:lnTo>
                <a:lnTo>
                  <a:pt x="32294" y="156402"/>
                </a:lnTo>
                <a:lnTo>
                  <a:pt x="14750" y="197933"/>
                </a:lnTo>
                <a:lnTo>
                  <a:pt x="3786" y="242474"/>
                </a:lnTo>
                <a:lnTo>
                  <a:pt x="0" y="289432"/>
                </a:lnTo>
                <a:lnTo>
                  <a:pt x="0" y="4945621"/>
                </a:lnTo>
                <a:lnTo>
                  <a:pt x="3786" y="4992555"/>
                </a:lnTo>
                <a:lnTo>
                  <a:pt x="14750" y="5037079"/>
                </a:lnTo>
                <a:lnTo>
                  <a:pt x="32294" y="5078595"/>
                </a:lnTo>
                <a:lnTo>
                  <a:pt x="55823" y="5116510"/>
                </a:lnTo>
                <a:lnTo>
                  <a:pt x="84740" y="5150226"/>
                </a:lnTo>
                <a:lnTo>
                  <a:pt x="118451" y="5179148"/>
                </a:lnTo>
                <a:lnTo>
                  <a:pt x="156359" y="5202680"/>
                </a:lnTo>
                <a:lnTo>
                  <a:pt x="197868" y="5220226"/>
                </a:lnTo>
                <a:lnTo>
                  <a:pt x="242382" y="5231190"/>
                </a:lnTo>
                <a:lnTo>
                  <a:pt x="289305" y="5234978"/>
                </a:lnTo>
                <a:lnTo>
                  <a:pt x="2604261" y="5234978"/>
                </a:lnTo>
                <a:lnTo>
                  <a:pt x="2651189" y="5231190"/>
                </a:lnTo>
                <a:lnTo>
                  <a:pt x="2695713" y="5220226"/>
                </a:lnTo>
                <a:lnTo>
                  <a:pt x="2737236" y="5202680"/>
                </a:lnTo>
                <a:lnTo>
                  <a:pt x="2775161" y="5179148"/>
                </a:lnTo>
                <a:lnTo>
                  <a:pt x="2808890" y="5150226"/>
                </a:lnTo>
                <a:lnTo>
                  <a:pt x="2837827" y="5116510"/>
                </a:lnTo>
                <a:lnTo>
                  <a:pt x="2861373" y="5078595"/>
                </a:lnTo>
                <a:lnTo>
                  <a:pt x="2878931" y="5037079"/>
                </a:lnTo>
                <a:lnTo>
                  <a:pt x="2889904" y="4992555"/>
                </a:lnTo>
                <a:lnTo>
                  <a:pt x="2893695" y="4945621"/>
                </a:lnTo>
                <a:lnTo>
                  <a:pt x="2893695" y="289433"/>
                </a:lnTo>
                <a:lnTo>
                  <a:pt x="2889904" y="242474"/>
                </a:lnTo>
                <a:lnTo>
                  <a:pt x="2878931" y="197933"/>
                </a:lnTo>
                <a:lnTo>
                  <a:pt x="2861373" y="156402"/>
                </a:lnTo>
                <a:lnTo>
                  <a:pt x="2837827" y="118478"/>
                </a:lnTo>
                <a:lnTo>
                  <a:pt x="2808890" y="84756"/>
                </a:lnTo>
                <a:lnTo>
                  <a:pt x="2775161" y="55831"/>
                </a:lnTo>
                <a:lnTo>
                  <a:pt x="2737236" y="32297"/>
                </a:lnTo>
                <a:lnTo>
                  <a:pt x="2695713" y="14751"/>
                </a:lnTo>
                <a:lnTo>
                  <a:pt x="2651189" y="3787"/>
                </a:lnTo>
                <a:lnTo>
                  <a:pt x="260426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18345" y="912875"/>
            <a:ext cx="2893695" cy="5235575"/>
          </a:xfrm>
          <a:custGeom>
            <a:avLst/>
            <a:gdLst/>
            <a:ahLst/>
            <a:cxnLst/>
            <a:rect l="l" t="t" r="r" b="b"/>
            <a:pathLst>
              <a:path w="2893695" h="5235575">
                <a:moveTo>
                  <a:pt x="0" y="289433"/>
                </a:moveTo>
                <a:lnTo>
                  <a:pt x="3786" y="242474"/>
                </a:lnTo>
                <a:lnTo>
                  <a:pt x="14750" y="197933"/>
                </a:lnTo>
                <a:lnTo>
                  <a:pt x="32294" y="156402"/>
                </a:lnTo>
                <a:lnTo>
                  <a:pt x="55823" y="118478"/>
                </a:lnTo>
                <a:lnTo>
                  <a:pt x="84740" y="84756"/>
                </a:lnTo>
                <a:lnTo>
                  <a:pt x="118451" y="55831"/>
                </a:lnTo>
                <a:lnTo>
                  <a:pt x="156359" y="32297"/>
                </a:lnTo>
                <a:lnTo>
                  <a:pt x="197868" y="14751"/>
                </a:lnTo>
                <a:lnTo>
                  <a:pt x="242382" y="3787"/>
                </a:lnTo>
                <a:lnTo>
                  <a:pt x="289305" y="0"/>
                </a:lnTo>
                <a:lnTo>
                  <a:pt x="2604261" y="0"/>
                </a:lnTo>
                <a:lnTo>
                  <a:pt x="2651189" y="3787"/>
                </a:lnTo>
                <a:lnTo>
                  <a:pt x="2695713" y="14751"/>
                </a:lnTo>
                <a:lnTo>
                  <a:pt x="2737236" y="32297"/>
                </a:lnTo>
                <a:lnTo>
                  <a:pt x="2775161" y="55831"/>
                </a:lnTo>
                <a:lnTo>
                  <a:pt x="2808890" y="84756"/>
                </a:lnTo>
                <a:lnTo>
                  <a:pt x="2837827" y="118478"/>
                </a:lnTo>
                <a:lnTo>
                  <a:pt x="2861373" y="156402"/>
                </a:lnTo>
                <a:lnTo>
                  <a:pt x="2878931" y="197933"/>
                </a:lnTo>
                <a:lnTo>
                  <a:pt x="2889904" y="242474"/>
                </a:lnTo>
                <a:lnTo>
                  <a:pt x="2893695" y="289433"/>
                </a:lnTo>
                <a:lnTo>
                  <a:pt x="2893695" y="4945621"/>
                </a:lnTo>
                <a:lnTo>
                  <a:pt x="2889904" y="4992555"/>
                </a:lnTo>
                <a:lnTo>
                  <a:pt x="2878931" y="5037079"/>
                </a:lnTo>
                <a:lnTo>
                  <a:pt x="2861373" y="5078595"/>
                </a:lnTo>
                <a:lnTo>
                  <a:pt x="2837827" y="5116510"/>
                </a:lnTo>
                <a:lnTo>
                  <a:pt x="2808890" y="5150226"/>
                </a:lnTo>
                <a:lnTo>
                  <a:pt x="2775161" y="5179148"/>
                </a:lnTo>
                <a:lnTo>
                  <a:pt x="2737236" y="5202680"/>
                </a:lnTo>
                <a:lnTo>
                  <a:pt x="2695713" y="5220226"/>
                </a:lnTo>
                <a:lnTo>
                  <a:pt x="2651189" y="5231190"/>
                </a:lnTo>
                <a:lnTo>
                  <a:pt x="2604261" y="5234978"/>
                </a:lnTo>
                <a:lnTo>
                  <a:pt x="289305" y="5234978"/>
                </a:lnTo>
                <a:lnTo>
                  <a:pt x="242382" y="5231190"/>
                </a:lnTo>
                <a:lnTo>
                  <a:pt x="197868" y="5220226"/>
                </a:lnTo>
                <a:lnTo>
                  <a:pt x="156359" y="5202680"/>
                </a:lnTo>
                <a:lnTo>
                  <a:pt x="118451" y="5179148"/>
                </a:lnTo>
                <a:lnTo>
                  <a:pt x="84740" y="5150226"/>
                </a:lnTo>
                <a:lnTo>
                  <a:pt x="55823" y="5116510"/>
                </a:lnTo>
                <a:lnTo>
                  <a:pt x="32294" y="5078595"/>
                </a:lnTo>
                <a:lnTo>
                  <a:pt x="14750" y="5037079"/>
                </a:lnTo>
                <a:lnTo>
                  <a:pt x="3786" y="4992555"/>
                </a:lnTo>
                <a:lnTo>
                  <a:pt x="0" y="4945621"/>
                </a:lnTo>
                <a:lnTo>
                  <a:pt x="0" y="28943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9284589" y="2975847"/>
            <a:ext cx="2560320" cy="1300480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700" spc="-5" b="1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17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17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62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04/17 Virtual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13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04/21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13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10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05/02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CAFÉ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Golf</a:t>
            </a:r>
            <a:r>
              <a:rPr dirty="0" sz="13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FFFFFF"/>
                </a:solidFill>
                <a:latin typeface="Calibri"/>
                <a:cs typeface="Calibri"/>
              </a:rPr>
              <a:t>Tournament</a:t>
            </a:r>
            <a:endParaRPr sz="13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105"/>
              </a:spcBef>
              <a:buFont typeface="Calibri"/>
              <a:buChar char="•"/>
              <a:tabLst>
                <a:tab pos="127000" algn="l"/>
              </a:tabLst>
            </a:pP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05/14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Davenport ES </a:t>
            </a:r>
            <a:r>
              <a:rPr dirty="0" sz="1300" spc="-5" b="1">
                <a:solidFill>
                  <a:srgbClr val="FFFFFF"/>
                </a:solidFill>
                <a:latin typeface="Calibri"/>
                <a:cs typeface="Calibri"/>
              </a:rPr>
              <a:t>Spring</a:t>
            </a:r>
            <a:r>
              <a:rPr dirty="0" sz="13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Carnival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016839" y="1599083"/>
            <a:ext cx="179533" cy="179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939639" y="1599083"/>
            <a:ext cx="179533" cy="179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657772" y="1599083"/>
            <a:ext cx="179533" cy="179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298706" y="1599083"/>
            <a:ext cx="179533" cy="179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814948" y="1796678"/>
            <a:ext cx="1506220" cy="808355"/>
          </a:xfrm>
          <a:custGeom>
            <a:avLst/>
            <a:gdLst/>
            <a:ahLst/>
            <a:cxnLst/>
            <a:rect l="l" t="t" r="r" b="b"/>
            <a:pathLst>
              <a:path w="1506220" h="808355">
                <a:moveTo>
                  <a:pt x="196504" y="502970"/>
                </a:moveTo>
                <a:lnTo>
                  <a:pt x="124691" y="502970"/>
                </a:lnTo>
                <a:lnTo>
                  <a:pt x="124691" y="808344"/>
                </a:lnTo>
                <a:lnTo>
                  <a:pt x="196504" y="808344"/>
                </a:lnTo>
                <a:lnTo>
                  <a:pt x="196504" y="502970"/>
                </a:lnTo>
                <a:close/>
              </a:path>
              <a:path w="1506220" h="808355">
                <a:moveTo>
                  <a:pt x="304224" y="502970"/>
                </a:moveTo>
                <a:lnTo>
                  <a:pt x="232411" y="502970"/>
                </a:lnTo>
                <a:lnTo>
                  <a:pt x="232411" y="808344"/>
                </a:lnTo>
                <a:lnTo>
                  <a:pt x="304224" y="808344"/>
                </a:lnTo>
                <a:lnTo>
                  <a:pt x="304224" y="502970"/>
                </a:lnTo>
                <a:close/>
              </a:path>
              <a:path w="1506220" h="808355">
                <a:moveTo>
                  <a:pt x="663291" y="107779"/>
                </a:moveTo>
                <a:lnTo>
                  <a:pt x="483758" y="107779"/>
                </a:lnTo>
                <a:lnTo>
                  <a:pt x="483758" y="808344"/>
                </a:lnTo>
                <a:lnTo>
                  <a:pt x="555571" y="808344"/>
                </a:lnTo>
                <a:lnTo>
                  <a:pt x="555571" y="395190"/>
                </a:lnTo>
                <a:lnTo>
                  <a:pt x="663291" y="395190"/>
                </a:lnTo>
                <a:lnTo>
                  <a:pt x="663291" y="107779"/>
                </a:lnTo>
                <a:close/>
              </a:path>
              <a:path w="1506220" h="808355">
                <a:moveTo>
                  <a:pt x="663291" y="395190"/>
                </a:moveTo>
                <a:lnTo>
                  <a:pt x="591478" y="395190"/>
                </a:lnTo>
                <a:lnTo>
                  <a:pt x="591478" y="808345"/>
                </a:lnTo>
                <a:lnTo>
                  <a:pt x="663291" y="808345"/>
                </a:lnTo>
                <a:lnTo>
                  <a:pt x="663291" y="395190"/>
                </a:lnTo>
                <a:close/>
              </a:path>
              <a:path w="1506220" h="808355">
                <a:moveTo>
                  <a:pt x="914638" y="502970"/>
                </a:moveTo>
                <a:lnTo>
                  <a:pt x="842825" y="502970"/>
                </a:lnTo>
                <a:lnTo>
                  <a:pt x="842825" y="808345"/>
                </a:lnTo>
                <a:lnTo>
                  <a:pt x="914638" y="808345"/>
                </a:lnTo>
                <a:lnTo>
                  <a:pt x="914638" y="502970"/>
                </a:lnTo>
                <a:close/>
              </a:path>
              <a:path w="1506220" h="808355">
                <a:moveTo>
                  <a:pt x="1022358" y="502970"/>
                </a:moveTo>
                <a:lnTo>
                  <a:pt x="950545" y="502970"/>
                </a:lnTo>
                <a:lnTo>
                  <a:pt x="950545" y="808345"/>
                </a:lnTo>
                <a:lnTo>
                  <a:pt x="1022358" y="808345"/>
                </a:lnTo>
                <a:lnTo>
                  <a:pt x="1022358" y="502970"/>
                </a:lnTo>
                <a:close/>
              </a:path>
              <a:path w="1506220" h="808355">
                <a:moveTo>
                  <a:pt x="1381425" y="107779"/>
                </a:moveTo>
                <a:lnTo>
                  <a:pt x="1201892" y="107779"/>
                </a:lnTo>
                <a:lnTo>
                  <a:pt x="1201892" y="808345"/>
                </a:lnTo>
                <a:lnTo>
                  <a:pt x="1273705" y="808345"/>
                </a:lnTo>
                <a:lnTo>
                  <a:pt x="1273705" y="395191"/>
                </a:lnTo>
                <a:lnTo>
                  <a:pt x="1381425" y="395191"/>
                </a:lnTo>
                <a:lnTo>
                  <a:pt x="1381425" y="107779"/>
                </a:lnTo>
                <a:close/>
              </a:path>
              <a:path w="1506220" h="808355">
                <a:moveTo>
                  <a:pt x="1381425" y="395191"/>
                </a:moveTo>
                <a:lnTo>
                  <a:pt x="1309612" y="395191"/>
                </a:lnTo>
                <a:lnTo>
                  <a:pt x="1309612" y="808345"/>
                </a:lnTo>
                <a:lnTo>
                  <a:pt x="1381425" y="808345"/>
                </a:lnTo>
                <a:lnTo>
                  <a:pt x="1381425" y="395191"/>
                </a:lnTo>
                <a:close/>
              </a:path>
              <a:path w="1506220" h="808355">
                <a:moveTo>
                  <a:pt x="304224" y="107779"/>
                </a:moveTo>
                <a:lnTo>
                  <a:pt x="124691" y="107779"/>
                </a:lnTo>
                <a:lnTo>
                  <a:pt x="124691" y="235318"/>
                </a:lnTo>
                <a:lnTo>
                  <a:pt x="70831" y="502970"/>
                </a:lnTo>
                <a:lnTo>
                  <a:pt x="358085" y="502970"/>
                </a:lnTo>
                <a:lnTo>
                  <a:pt x="304224" y="235318"/>
                </a:lnTo>
                <a:lnTo>
                  <a:pt x="304224" y="107779"/>
                </a:lnTo>
                <a:close/>
              </a:path>
              <a:path w="1506220" h="808355">
                <a:moveTo>
                  <a:pt x="1022358" y="107779"/>
                </a:moveTo>
                <a:lnTo>
                  <a:pt x="842825" y="107779"/>
                </a:lnTo>
                <a:lnTo>
                  <a:pt x="842825" y="237114"/>
                </a:lnTo>
                <a:lnTo>
                  <a:pt x="788965" y="502970"/>
                </a:lnTo>
                <a:lnTo>
                  <a:pt x="1076218" y="502970"/>
                </a:lnTo>
                <a:lnTo>
                  <a:pt x="1022358" y="233522"/>
                </a:lnTo>
                <a:lnTo>
                  <a:pt x="1022358" y="107779"/>
                </a:lnTo>
                <a:close/>
              </a:path>
              <a:path w="1506220" h="808355">
                <a:moveTo>
                  <a:pt x="379102" y="107779"/>
                </a:moveTo>
                <a:lnTo>
                  <a:pt x="304224" y="107779"/>
                </a:lnTo>
                <a:lnTo>
                  <a:pt x="358085" y="348486"/>
                </a:lnTo>
                <a:lnTo>
                  <a:pt x="362657" y="359797"/>
                </a:lnTo>
                <a:lnTo>
                  <a:pt x="370427" y="368919"/>
                </a:lnTo>
                <a:lnTo>
                  <a:pt x="380554" y="375010"/>
                </a:lnTo>
                <a:lnTo>
                  <a:pt x="392196" y="377227"/>
                </a:lnTo>
                <a:lnTo>
                  <a:pt x="403837" y="375262"/>
                </a:lnTo>
                <a:lnTo>
                  <a:pt x="413964" y="369593"/>
                </a:lnTo>
                <a:lnTo>
                  <a:pt x="421735" y="360555"/>
                </a:lnTo>
                <a:lnTo>
                  <a:pt x="426307" y="348486"/>
                </a:lnTo>
                <a:lnTo>
                  <a:pt x="467895" y="174243"/>
                </a:lnTo>
                <a:lnTo>
                  <a:pt x="393991" y="174243"/>
                </a:lnTo>
                <a:lnTo>
                  <a:pt x="379102" y="107779"/>
                </a:lnTo>
                <a:close/>
              </a:path>
              <a:path w="1506220" h="808355">
                <a:moveTo>
                  <a:pt x="738026" y="107779"/>
                </a:moveTo>
                <a:lnTo>
                  <a:pt x="663291" y="107779"/>
                </a:lnTo>
                <a:lnTo>
                  <a:pt x="717151" y="348486"/>
                </a:lnTo>
                <a:lnTo>
                  <a:pt x="721752" y="359797"/>
                </a:lnTo>
                <a:lnTo>
                  <a:pt x="729719" y="368919"/>
                </a:lnTo>
                <a:lnTo>
                  <a:pt x="740379" y="375010"/>
                </a:lnTo>
                <a:lnTo>
                  <a:pt x="753058" y="377227"/>
                </a:lnTo>
                <a:lnTo>
                  <a:pt x="764700" y="375263"/>
                </a:lnTo>
                <a:lnTo>
                  <a:pt x="774826" y="369593"/>
                </a:lnTo>
                <a:lnTo>
                  <a:pt x="782597" y="360555"/>
                </a:lnTo>
                <a:lnTo>
                  <a:pt x="787169" y="348486"/>
                </a:lnTo>
                <a:lnTo>
                  <a:pt x="827042" y="176039"/>
                </a:lnTo>
                <a:lnTo>
                  <a:pt x="753058" y="176039"/>
                </a:lnTo>
                <a:lnTo>
                  <a:pt x="738026" y="107779"/>
                </a:lnTo>
                <a:close/>
              </a:path>
              <a:path w="1506220" h="808355">
                <a:moveTo>
                  <a:pt x="1097093" y="107779"/>
                </a:moveTo>
                <a:lnTo>
                  <a:pt x="1022358" y="107779"/>
                </a:lnTo>
                <a:lnTo>
                  <a:pt x="1076218" y="348486"/>
                </a:lnTo>
                <a:lnTo>
                  <a:pt x="1080819" y="359797"/>
                </a:lnTo>
                <a:lnTo>
                  <a:pt x="1088786" y="368919"/>
                </a:lnTo>
                <a:lnTo>
                  <a:pt x="1099445" y="375010"/>
                </a:lnTo>
                <a:lnTo>
                  <a:pt x="1112125" y="377227"/>
                </a:lnTo>
                <a:lnTo>
                  <a:pt x="1123795" y="375263"/>
                </a:lnTo>
                <a:lnTo>
                  <a:pt x="1134118" y="369593"/>
                </a:lnTo>
                <a:lnTo>
                  <a:pt x="1142421" y="360555"/>
                </a:lnTo>
                <a:lnTo>
                  <a:pt x="1148032" y="348486"/>
                </a:lnTo>
                <a:lnTo>
                  <a:pt x="1186618" y="176039"/>
                </a:lnTo>
                <a:lnTo>
                  <a:pt x="1112125" y="176039"/>
                </a:lnTo>
                <a:lnTo>
                  <a:pt x="1097093" y="107779"/>
                </a:lnTo>
                <a:close/>
              </a:path>
              <a:path w="1506220" h="808355">
                <a:moveTo>
                  <a:pt x="1456116" y="107779"/>
                </a:moveTo>
                <a:lnTo>
                  <a:pt x="1381425" y="107779"/>
                </a:lnTo>
                <a:lnTo>
                  <a:pt x="1435285" y="348486"/>
                </a:lnTo>
                <a:lnTo>
                  <a:pt x="1439886" y="359797"/>
                </a:lnTo>
                <a:lnTo>
                  <a:pt x="1447852" y="368919"/>
                </a:lnTo>
                <a:lnTo>
                  <a:pt x="1458512" y="375010"/>
                </a:lnTo>
                <a:lnTo>
                  <a:pt x="1471192" y="377227"/>
                </a:lnTo>
                <a:lnTo>
                  <a:pt x="1480168" y="377227"/>
                </a:lnTo>
                <a:lnTo>
                  <a:pt x="1483759" y="375431"/>
                </a:lnTo>
                <a:lnTo>
                  <a:pt x="1494447" y="368190"/>
                </a:lnTo>
                <a:lnTo>
                  <a:pt x="1501937" y="357917"/>
                </a:lnTo>
                <a:lnTo>
                  <a:pt x="1505724" y="345623"/>
                </a:lnTo>
                <a:lnTo>
                  <a:pt x="1505303" y="332319"/>
                </a:lnTo>
                <a:lnTo>
                  <a:pt x="1456116" y="107779"/>
                </a:lnTo>
                <a:close/>
              </a:path>
              <a:path w="1506220" h="808355">
                <a:moveTo>
                  <a:pt x="214458" y="0"/>
                </a:moveTo>
                <a:lnTo>
                  <a:pt x="159420" y="6820"/>
                </a:lnTo>
                <a:lnTo>
                  <a:pt x="123092" y="19984"/>
                </a:lnTo>
                <a:lnTo>
                  <a:pt x="87354" y="38845"/>
                </a:lnTo>
                <a:lnTo>
                  <a:pt x="58264" y="70056"/>
                </a:lnTo>
                <a:lnTo>
                  <a:pt x="813" y="330523"/>
                </a:lnTo>
                <a:lnTo>
                  <a:pt x="0" y="345370"/>
                </a:lnTo>
                <a:lnTo>
                  <a:pt x="5077" y="359039"/>
                </a:lnTo>
                <a:lnTo>
                  <a:pt x="15204" y="369677"/>
                </a:lnTo>
                <a:lnTo>
                  <a:pt x="29538" y="375431"/>
                </a:lnTo>
                <a:lnTo>
                  <a:pt x="34924" y="375431"/>
                </a:lnTo>
                <a:lnTo>
                  <a:pt x="46594" y="373466"/>
                </a:lnTo>
                <a:lnTo>
                  <a:pt x="56917" y="367796"/>
                </a:lnTo>
                <a:lnTo>
                  <a:pt x="65221" y="358759"/>
                </a:lnTo>
                <a:lnTo>
                  <a:pt x="70831" y="346690"/>
                </a:lnTo>
                <a:lnTo>
                  <a:pt x="124691" y="107779"/>
                </a:lnTo>
                <a:lnTo>
                  <a:pt x="379102" y="107779"/>
                </a:lnTo>
                <a:lnTo>
                  <a:pt x="370652" y="70056"/>
                </a:lnTo>
                <a:lnTo>
                  <a:pt x="341562" y="38592"/>
                </a:lnTo>
                <a:lnTo>
                  <a:pt x="305823" y="19226"/>
                </a:lnTo>
                <a:lnTo>
                  <a:pt x="268739" y="7578"/>
                </a:lnTo>
                <a:lnTo>
                  <a:pt x="233000" y="954"/>
                </a:lnTo>
                <a:lnTo>
                  <a:pt x="214458" y="0"/>
                </a:lnTo>
                <a:close/>
              </a:path>
              <a:path w="1506220" h="808355">
                <a:moveTo>
                  <a:pt x="932591" y="0"/>
                </a:moveTo>
                <a:lnTo>
                  <a:pt x="877553" y="6820"/>
                </a:lnTo>
                <a:lnTo>
                  <a:pt x="841226" y="19984"/>
                </a:lnTo>
                <a:lnTo>
                  <a:pt x="805487" y="38845"/>
                </a:lnTo>
                <a:lnTo>
                  <a:pt x="776397" y="70056"/>
                </a:lnTo>
                <a:lnTo>
                  <a:pt x="753058" y="174243"/>
                </a:lnTo>
                <a:lnTo>
                  <a:pt x="753058" y="176039"/>
                </a:lnTo>
                <a:lnTo>
                  <a:pt x="827042" y="176039"/>
                </a:lnTo>
                <a:lnTo>
                  <a:pt x="842825" y="107779"/>
                </a:lnTo>
                <a:lnTo>
                  <a:pt x="1097093" y="107779"/>
                </a:lnTo>
                <a:lnTo>
                  <a:pt x="1088786" y="70056"/>
                </a:lnTo>
                <a:lnTo>
                  <a:pt x="1059696" y="38593"/>
                </a:lnTo>
                <a:lnTo>
                  <a:pt x="1023957" y="19226"/>
                </a:lnTo>
                <a:lnTo>
                  <a:pt x="986872" y="7578"/>
                </a:lnTo>
                <a:lnTo>
                  <a:pt x="951134" y="954"/>
                </a:lnTo>
                <a:lnTo>
                  <a:pt x="932591" y="0"/>
                </a:lnTo>
                <a:close/>
              </a:path>
              <a:path w="1506220" h="808355">
                <a:moveTo>
                  <a:pt x="1291658" y="0"/>
                </a:moveTo>
                <a:lnTo>
                  <a:pt x="1236620" y="6820"/>
                </a:lnTo>
                <a:lnTo>
                  <a:pt x="1200293" y="19984"/>
                </a:lnTo>
                <a:lnTo>
                  <a:pt x="1164554" y="38845"/>
                </a:lnTo>
                <a:lnTo>
                  <a:pt x="1135464" y="70056"/>
                </a:lnTo>
                <a:lnTo>
                  <a:pt x="1112125" y="176039"/>
                </a:lnTo>
                <a:lnTo>
                  <a:pt x="1186618" y="176039"/>
                </a:lnTo>
                <a:lnTo>
                  <a:pt x="1201892" y="107779"/>
                </a:lnTo>
                <a:lnTo>
                  <a:pt x="1456116" y="107779"/>
                </a:lnTo>
                <a:lnTo>
                  <a:pt x="1447852" y="70056"/>
                </a:lnTo>
                <a:lnTo>
                  <a:pt x="1418762" y="38593"/>
                </a:lnTo>
                <a:lnTo>
                  <a:pt x="1383024" y="19226"/>
                </a:lnTo>
                <a:lnTo>
                  <a:pt x="1345939" y="7578"/>
                </a:lnTo>
                <a:lnTo>
                  <a:pt x="1310201" y="954"/>
                </a:lnTo>
                <a:lnTo>
                  <a:pt x="1291658" y="0"/>
                </a:lnTo>
                <a:close/>
              </a:path>
              <a:path w="1506220" h="808355">
                <a:moveTo>
                  <a:pt x="573525" y="0"/>
                </a:moveTo>
                <a:lnTo>
                  <a:pt x="518486" y="6820"/>
                </a:lnTo>
                <a:lnTo>
                  <a:pt x="482159" y="19984"/>
                </a:lnTo>
                <a:lnTo>
                  <a:pt x="446421" y="38845"/>
                </a:lnTo>
                <a:lnTo>
                  <a:pt x="417331" y="70056"/>
                </a:lnTo>
                <a:lnTo>
                  <a:pt x="393991" y="174243"/>
                </a:lnTo>
                <a:lnTo>
                  <a:pt x="467895" y="174243"/>
                </a:lnTo>
                <a:lnTo>
                  <a:pt x="483758" y="107779"/>
                </a:lnTo>
                <a:lnTo>
                  <a:pt x="738026" y="107779"/>
                </a:lnTo>
                <a:lnTo>
                  <a:pt x="729719" y="70056"/>
                </a:lnTo>
                <a:lnTo>
                  <a:pt x="700629" y="38592"/>
                </a:lnTo>
                <a:lnTo>
                  <a:pt x="664890" y="19226"/>
                </a:lnTo>
                <a:lnTo>
                  <a:pt x="627805" y="7578"/>
                </a:lnTo>
                <a:lnTo>
                  <a:pt x="592067" y="954"/>
                </a:lnTo>
                <a:lnTo>
                  <a:pt x="5735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93529" y="1226947"/>
            <a:ext cx="1743710" cy="1743710"/>
          </a:xfrm>
          <a:custGeom>
            <a:avLst/>
            <a:gdLst/>
            <a:ahLst/>
            <a:cxnLst/>
            <a:rect l="l" t="t" r="r" b="b"/>
            <a:pathLst>
              <a:path w="1743709" h="1743710">
                <a:moveTo>
                  <a:pt x="0" y="871601"/>
                </a:moveTo>
                <a:lnTo>
                  <a:pt x="1289" y="823782"/>
                </a:lnTo>
                <a:lnTo>
                  <a:pt x="5114" y="776637"/>
                </a:lnTo>
                <a:lnTo>
                  <a:pt x="11408" y="730232"/>
                </a:lnTo>
                <a:lnTo>
                  <a:pt x="20105" y="684634"/>
                </a:lnTo>
                <a:lnTo>
                  <a:pt x="31137" y="639909"/>
                </a:lnTo>
                <a:lnTo>
                  <a:pt x="44438" y="596123"/>
                </a:lnTo>
                <a:lnTo>
                  <a:pt x="59943" y="553344"/>
                </a:lnTo>
                <a:lnTo>
                  <a:pt x="77583" y="511636"/>
                </a:lnTo>
                <a:lnTo>
                  <a:pt x="97294" y="471068"/>
                </a:lnTo>
                <a:lnTo>
                  <a:pt x="119008" y="431705"/>
                </a:lnTo>
                <a:lnTo>
                  <a:pt x="142659" y="393615"/>
                </a:lnTo>
                <a:lnTo>
                  <a:pt x="168180" y="356862"/>
                </a:lnTo>
                <a:lnTo>
                  <a:pt x="195505" y="321515"/>
                </a:lnTo>
                <a:lnTo>
                  <a:pt x="224568" y="287639"/>
                </a:lnTo>
                <a:lnTo>
                  <a:pt x="255301" y="255301"/>
                </a:lnTo>
                <a:lnTo>
                  <a:pt x="287639" y="224568"/>
                </a:lnTo>
                <a:lnTo>
                  <a:pt x="321515" y="195505"/>
                </a:lnTo>
                <a:lnTo>
                  <a:pt x="356862" y="168180"/>
                </a:lnTo>
                <a:lnTo>
                  <a:pt x="393615" y="142659"/>
                </a:lnTo>
                <a:lnTo>
                  <a:pt x="431705" y="119008"/>
                </a:lnTo>
                <a:lnTo>
                  <a:pt x="471068" y="97294"/>
                </a:lnTo>
                <a:lnTo>
                  <a:pt x="511636" y="77583"/>
                </a:lnTo>
                <a:lnTo>
                  <a:pt x="553344" y="59943"/>
                </a:lnTo>
                <a:lnTo>
                  <a:pt x="596123" y="44438"/>
                </a:lnTo>
                <a:lnTo>
                  <a:pt x="639909" y="31137"/>
                </a:lnTo>
                <a:lnTo>
                  <a:pt x="684634" y="20105"/>
                </a:lnTo>
                <a:lnTo>
                  <a:pt x="730232" y="11408"/>
                </a:lnTo>
                <a:lnTo>
                  <a:pt x="776637" y="5114"/>
                </a:lnTo>
                <a:lnTo>
                  <a:pt x="823782" y="1289"/>
                </a:lnTo>
                <a:lnTo>
                  <a:pt x="871601" y="0"/>
                </a:lnTo>
                <a:lnTo>
                  <a:pt x="919431" y="1289"/>
                </a:lnTo>
                <a:lnTo>
                  <a:pt x="966586" y="5114"/>
                </a:lnTo>
                <a:lnTo>
                  <a:pt x="1012999" y="11408"/>
                </a:lnTo>
                <a:lnTo>
                  <a:pt x="1058605" y="20105"/>
                </a:lnTo>
                <a:lnTo>
                  <a:pt x="1103336" y="31137"/>
                </a:lnTo>
                <a:lnTo>
                  <a:pt x="1147126" y="44438"/>
                </a:lnTo>
                <a:lnTo>
                  <a:pt x="1189910" y="59943"/>
                </a:lnTo>
                <a:lnTo>
                  <a:pt x="1231619" y="77583"/>
                </a:lnTo>
                <a:lnTo>
                  <a:pt x="1272189" y="97294"/>
                </a:lnTo>
                <a:lnTo>
                  <a:pt x="1311552" y="119008"/>
                </a:lnTo>
                <a:lnTo>
                  <a:pt x="1349642" y="142659"/>
                </a:lnTo>
                <a:lnTo>
                  <a:pt x="1386393" y="168180"/>
                </a:lnTo>
                <a:lnTo>
                  <a:pt x="1421739" y="195505"/>
                </a:lnTo>
                <a:lnTo>
                  <a:pt x="1455612" y="224568"/>
                </a:lnTo>
                <a:lnTo>
                  <a:pt x="1487947" y="255301"/>
                </a:lnTo>
                <a:lnTo>
                  <a:pt x="1518678" y="287639"/>
                </a:lnTo>
                <a:lnTo>
                  <a:pt x="1547736" y="321515"/>
                </a:lnTo>
                <a:lnTo>
                  <a:pt x="1575058" y="356862"/>
                </a:lnTo>
                <a:lnTo>
                  <a:pt x="1600575" y="393615"/>
                </a:lnTo>
                <a:lnTo>
                  <a:pt x="1624221" y="431705"/>
                </a:lnTo>
                <a:lnTo>
                  <a:pt x="1645931" y="471068"/>
                </a:lnTo>
                <a:lnTo>
                  <a:pt x="1665638" y="511636"/>
                </a:lnTo>
                <a:lnTo>
                  <a:pt x="1683274" y="553344"/>
                </a:lnTo>
                <a:lnTo>
                  <a:pt x="1698775" y="596123"/>
                </a:lnTo>
                <a:lnTo>
                  <a:pt x="1712073" y="639909"/>
                </a:lnTo>
                <a:lnTo>
                  <a:pt x="1723102" y="684634"/>
                </a:lnTo>
                <a:lnTo>
                  <a:pt x="1731796" y="730232"/>
                </a:lnTo>
                <a:lnTo>
                  <a:pt x="1738088" y="776637"/>
                </a:lnTo>
                <a:lnTo>
                  <a:pt x="1741912" y="823782"/>
                </a:lnTo>
                <a:lnTo>
                  <a:pt x="1743202" y="871601"/>
                </a:lnTo>
                <a:lnTo>
                  <a:pt x="1741912" y="919431"/>
                </a:lnTo>
                <a:lnTo>
                  <a:pt x="1738088" y="966587"/>
                </a:lnTo>
                <a:lnTo>
                  <a:pt x="1731796" y="1013003"/>
                </a:lnTo>
                <a:lnTo>
                  <a:pt x="1723102" y="1058611"/>
                </a:lnTo>
                <a:lnTo>
                  <a:pt x="1712073" y="1103346"/>
                </a:lnTo>
                <a:lnTo>
                  <a:pt x="1698775" y="1147140"/>
                </a:lnTo>
                <a:lnTo>
                  <a:pt x="1683274" y="1189927"/>
                </a:lnTo>
                <a:lnTo>
                  <a:pt x="1665638" y="1231642"/>
                </a:lnTo>
                <a:lnTo>
                  <a:pt x="1645931" y="1272216"/>
                </a:lnTo>
                <a:lnTo>
                  <a:pt x="1624221" y="1311585"/>
                </a:lnTo>
                <a:lnTo>
                  <a:pt x="1600575" y="1349681"/>
                </a:lnTo>
                <a:lnTo>
                  <a:pt x="1575058" y="1386438"/>
                </a:lnTo>
                <a:lnTo>
                  <a:pt x="1547736" y="1421790"/>
                </a:lnTo>
                <a:lnTo>
                  <a:pt x="1518678" y="1455670"/>
                </a:lnTo>
                <a:lnTo>
                  <a:pt x="1487947" y="1488011"/>
                </a:lnTo>
                <a:lnTo>
                  <a:pt x="1455612" y="1518747"/>
                </a:lnTo>
                <a:lnTo>
                  <a:pt x="1421739" y="1547812"/>
                </a:lnTo>
                <a:lnTo>
                  <a:pt x="1386393" y="1575140"/>
                </a:lnTo>
                <a:lnTo>
                  <a:pt x="1349642" y="1600663"/>
                </a:lnTo>
                <a:lnTo>
                  <a:pt x="1311552" y="1624315"/>
                </a:lnTo>
                <a:lnTo>
                  <a:pt x="1272189" y="1646031"/>
                </a:lnTo>
                <a:lnTo>
                  <a:pt x="1231619" y="1665742"/>
                </a:lnTo>
                <a:lnTo>
                  <a:pt x="1189910" y="1683384"/>
                </a:lnTo>
                <a:lnTo>
                  <a:pt x="1147126" y="1698889"/>
                </a:lnTo>
                <a:lnTo>
                  <a:pt x="1103336" y="1712191"/>
                </a:lnTo>
                <a:lnTo>
                  <a:pt x="1058605" y="1723223"/>
                </a:lnTo>
                <a:lnTo>
                  <a:pt x="1012999" y="1731919"/>
                </a:lnTo>
                <a:lnTo>
                  <a:pt x="966586" y="1738214"/>
                </a:lnTo>
                <a:lnTo>
                  <a:pt x="919431" y="1742039"/>
                </a:lnTo>
                <a:lnTo>
                  <a:pt x="871601" y="1743328"/>
                </a:lnTo>
                <a:lnTo>
                  <a:pt x="823782" y="1742039"/>
                </a:lnTo>
                <a:lnTo>
                  <a:pt x="776637" y="1738214"/>
                </a:lnTo>
                <a:lnTo>
                  <a:pt x="730232" y="1731919"/>
                </a:lnTo>
                <a:lnTo>
                  <a:pt x="684634" y="1723223"/>
                </a:lnTo>
                <a:lnTo>
                  <a:pt x="639909" y="1712191"/>
                </a:lnTo>
                <a:lnTo>
                  <a:pt x="596123" y="1698889"/>
                </a:lnTo>
                <a:lnTo>
                  <a:pt x="553344" y="1683384"/>
                </a:lnTo>
                <a:lnTo>
                  <a:pt x="511636" y="1665742"/>
                </a:lnTo>
                <a:lnTo>
                  <a:pt x="471068" y="1646031"/>
                </a:lnTo>
                <a:lnTo>
                  <a:pt x="431705" y="1624315"/>
                </a:lnTo>
                <a:lnTo>
                  <a:pt x="393615" y="1600663"/>
                </a:lnTo>
                <a:lnTo>
                  <a:pt x="356862" y="1575140"/>
                </a:lnTo>
                <a:lnTo>
                  <a:pt x="321515" y="1547812"/>
                </a:lnTo>
                <a:lnTo>
                  <a:pt x="287639" y="1518747"/>
                </a:lnTo>
                <a:lnTo>
                  <a:pt x="255301" y="1488011"/>
                </a:lnTo>
                <a:lnTo>
                  <a:pt x="224568" y="1455670"/>
                </a:lnTo>
                <a:lnTo>
                  <a:pt x="195505" y="1421790"/>
                </a:lnTo>
                <a:lnTo>
                  <a:pt x="168180" y="1386438"/>
                </a:lnTo>
                <a:lnTo>
                  <a:pt x="142659" y="1349681"/>
                </a:lnTo>
                <a:lnTo>
                  <a:pt x="119008" y="1311585"/>
                </a:lnTo>
                <a:lnTo>
                  <a:pt x="97294" y="1272216"/>
                </a:lnTo>
                <a:lnTo>
                  <a:pt x="77583" y="1231642"/>
                </a:lnTo>
                <a:lnTo>
                  <a:pt x="59943" y="1189927"/>
                </a:lnTo>
                <a:lnTo>
                  <a:pt x="44438" y="1147140"/>
                </a:lnTo>
                <a:lnTo>
                  <a:pt x="31137" y="1103346"/>
                </a:lnTo>
                <a:lnTo>
                  <a:pt x="20105" y="1058611"/>
                </a:lnTo>
                <a:lnTo>
                  <a:pt x="11408" y="1013003"/>
                </a:lnTo>
                <a:lnTo>
                  <a:pt x="5114" y="966587"/>
                </a:lnTo>
                <a:lnTo>
                  <a:pt x="1289" y="919431"/>
                </a:lnTo>
                <a:lnTo>
                  <a:pt x="0" y="8716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52437" y="5301996"/>
            <a:ext cx="11084560" cy="785495"/>
          </a:xfrm>
          <a:custGeom>
            <a:avLst/>
            <a:gdLst/>
            <a:ahLst/>
            <a:cxnLst/>
            <a:rect l="l" t="t" r="r" b="b"/>
            <a:pathLst>
              <a:path w="11084560" h="785495">
                <a:moveTo>
                  <a:pt x="392620" y="0"/>
                </a:moveTo>
                <a:lnTo>
                  <a:pt x="0" y="392595"/>
                </a:lnTo>
                <a:lnTo>
                  <a:pt x="392620" y="785215"/>
                </a:lnTo>
                <a:lnTo>
                  <a:pt x="392620" y="588898"/>
                </a:lnTo>
                <a:lnTo>
                  <a:pt x="10887665" y="588898"/>
                </a:lnTo>
                <a:lnTo>
                  <a:pt x="11083937" y="392595"/>
                </a:lnTo>
                <a:lnTo>
                  <a:pt x="10887703" y="196341"/>
                </a:lnTo>
                <a:lnTo>
                  <a:pt x="392620" y="196341"/>
                </a:lnTo>
                <a:lnTo>
                  <a:pt x="392620" y="0"/>
                </a:lnTo>
                <a:close/>
              </a:path>
              <a:path w="11084560" h="785495">
                <a:moveTo>
                  <a:pt x="10887665" y="588898"/>
                </a:moveTo>
                <a:lnTo>
                  <a:pt x="10691380" y="588898"/>
                </a:lnTo>
                <a:lnTo>
                  <a:pt x="10691380" y="785215"/>
                </a:lnTo>
                <a:lnTo>
                  <a:pt x="10887665" y="588898"/>
                </a:lnTo>
                <a:close/>
              </a:path>
              <a:path w="11084560" h="785495">
                <a:moveTo>
                  <a:pt x="10691380" y="0"/>
                </a:moveTo>
                <a:lnTo>
                  <a:pt x="10691380" y="196341"/>
                </a:lnTo>
                <a:lnTo>
                  <a:pt x="10887703" y="196341"/>
                </a:lnTo>
                <a:lnTo>
                  <a:pt x="1069138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52437" y="5301996"/>
            <a:ext cx="11084560" cy="785495"/>
          </a:xfrm>
          <a:custGeom>
            <a:avLst/>
            <a:gdLst/>
            <a:ahLst/>
            <a:cxnLst/>
            <a:rect l="l" t="t" r="r" b="b"/>
            <a:pathLst>
              <a:path w="11084560" h="785495">
                <a:moveTo>
                  <a:pt x="0" y="392595"/>
                </a:moveTo>
                <a:lnTo>
                  <a:pt x="392620" y="0"/>
                </a:lnTo>
                <a:lnTo>
                  <a:pt x="392620" y="196341"/>
                </a:lnTo>
                <a:lnTo>
                  <a:pt x="10691380" y="196341"/>
                </a:lnTo>
                <a:lnTo>
                  <a:pt x="10691380" y="0"/>
                </a:lnTo>
                <a:lnTo>
                  <a:pt x="11083937" y="392595"/>
                </a:lnTo>
                <a:lnTo>
                  <a:pt x="10691380" y="785215"/>
                </a:lnTo>
                <a:lnTo>
                  <a:pt x="10691380" y="588898"/>
                </a:lnTo>
                <a:lnTo>
                  <a:pt x="392620" y="588898"/>
                </a:lnTo>
                <a:lnTo>
                  <a:pt x="392620" y="785215"/>
                </a:lnTo>
                <a:lnTo>
                  <a:pt x="0" y="392595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69339" y="5543194"/>
            <a:ext cx="14916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March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25,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04907" y="5543194"/>
            <a:ext cx="13195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June 23,</a:t>
            </a:r>
            <a:r>
              <a:rPr dirty="0" sz="1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328" y="0"/>
            <a:ext cx="12190730" cy="554355"/>
          </a:xfrm>
          <a:custGeom>
            <a:avLst/>
            <a:gdLst/>
            <a:ahLst/>
            <a:cxnLst/>
            <a:rect l="l" t="t" r="r" b="b"/>
            <a:pathLst>
              <a:path w="12190730" h="554355">
                <a:moveTo>
                  <a:pt x="0" y="553999"/>
                </a:moveTo>
                <a:lnTo>
                  <a:pt x="12190730" y="553999"/>
                </a:lnTo>
                <a:lnTo>
                  <a:pt x="1219073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58965" y="465327"/>
            <a:ext cx="4605655" cy="299085"/>
          </a:xfrm>
          <a:custGeom>
            <a:avLst/>
            <a:gdLst/>
            <a:ahLst/>
            <a:cxnLst/>
            <a:rect l="l" t="t" r="r" b="b"/>
            <a:pathLst>
              <a:path w="4605655" h="299084">
                <a:moveTo>
                  <a:pt x="4605058" y="0"/>
                </a:moveTo>
                <a:lnTo>
                  <a:pt x="74650" y="0"/>
                </a:lnTo>
                <a:lnTo>
                  <a:pt x="0" y="298576"/>
                </a:lnTo>
                <a:lnTo>
                  <a:pt x="4530382" y="298576"/>
                </a:lnTo>
                <a:lnTo>
                  <a:pt x="460505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65303" y="4484"/>
            <a:ext cx="8434705" cy="735330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pc="310"/>
              <a:t>2024</a:t>
            </a:r>
            <a:r>
              <a:rPr dirty="0" spc="120"/>
              <a:t> </a:t>
            </a:r>
            <a:r>
              <a:rPr dirty="0" spc="375"/>
              <a:t>Bond</a:t>
            </a:r>
            <a:r>
              <a:rPr dirty="0" spc="160"/>
              <a:t> </a:t>
            </a:r>
            <a:r>
              <a:rPr dirty="0" spc="360"/>
              <a:t>Program</a:t>
            </a:r>
            <a:r>
              <a:rPr dirty="0" spc="150"/>
              <a:t> </a:t>
            </a:r>
            <a:r>
              <a:rPr dirty="0" spc="295"/>
              <a:t>Status</a:t>
            </a:r>
            <a:r>
              <a:rPr dirty="0" spc="100"/>
              <a:t> </a:t>
            </a:r>
            <a:r>
              <a:rPr dirty="0"/>
              <a:t>–</a:t>
            </a:r>
            <a:r>
              <a:rPr dirty="0" spc="13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30"/>
              <a:t> </a:t>
            </a:r>
            <a:r>
              <a:rPr dirty="0" spc="310"/>
              <a:t>Update</a:t>
            </a:r>
          </a:p>
          <a:p>
            <a:pPr marL="637540">
              <a:lnSpc>
                <a:spcPct val="100000"/>
              </a:lnSpc>
              <a:spcBef>
                <a:spcPts val="315"/>
              </a:spcBef>
            </a:pPr>
            <a:r>
              <a:rPr dirty="0" sz="1600" spc="185" b="0">
                <a:latin typeface="Calibri"/>
                <a:cs typeface="Calibri"/>
              </a:rPr>
              <a:t>Since </a:t>
            </a:r>
            <a:r>
              <a:rPr dirty="0" sz="1600" spc="155" b="0">
                <a:latin typeface="Calibri"/>
                <a:cs typeface="Calibri"/>
              </a:rPr>
              <a:t>our </a:t>
            </a:r>
            <a:r>
              <a:rPr dirty="0" sz="1600" spc="125" b="0">
                <a:latin typeface="Calibri"/>
                <a:cs typeface="Calibri"/>
              </a:rPr>
              <a:t>last </a:t>
            </a:r>
            <a:r>
              <a:rPr dirty="0" sz="1600" spc="140" b="0">
                <a:latin typeface="Calibri"/>
                <a:cs typeface="Calibri"/>
              </a:rPr>
              <a:t>Quarterly</a:t>
            </a:r>
            <a:r>
              <a:rPr dirty="0" sz="1600" spc="-210" b="0">
                <a:latin typeface="Calibri"/>
                <a:cs typeface="Calibri"/>
              </a:rPr>
              <a:t> </a:t>
            </a:r>
            <a:r>
              <a:rPr dirty="0" sz="1600" spc="150" b="0">
                <a:latin typeface="Calibri"/>
                <a:cs typeface="Calibri"/>
              </a:rPr>
              <a:t>Update…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89426" y="428965"/>
            <a:ext cx="8402574" cy="638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89426" y="485861"/>
            <a:ext cx="8402574" cy="6326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31875" y="3465067"/>
            <a:ext cx="1450975" cy="15265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just" marL="12700" marR="5080" indent="42545">
              <a:lnSpc>
                <a:spcPct val="91500"/>
              </a:lnSpc>
              <a:spcBef>
                <a:spcPts val="345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Damian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dirty="0" sz="2400" spc="-20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gy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Upgrades</a:t>
            </a:r>
            <a:endParaRPr sz="24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790"/>
              </a:spcBef>
            </a:pP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May</a:t>
            </a:r>
            <a:r>
              <a:rPr dirty="0" sz="2400" spc="-3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6" name="object 16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89426" y="428965"/>
            <a:ext cx="8402574" cy="6383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7898" y="3465067"/>
            <a:ext cx="2296160" cy="15265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L="12065" marR="5080">
              <a:lnSpc>
                <a:spcPct val="91500"/>
              </a:lnSpc>
              <a:spcBef>
                <a:spcPts val="345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Damian/Garcia</a:t>
            </a:r>
            <a:r>
              <a:rPr dirty="0" sz="24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ES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Security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Camera  Upgrades</a:t>
            </a:r>
            <a:endParaRPr sz="2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790"/>
              </a:spcBef>
            </a:pPr>
            <a:r>
              <a:rPr dirty="0" sz="2400" spc="-20" b="0">
                <a:solidFill>
                  <a:srgbClr val="FFFFFF"/>
                </a:solidFill>
                <a:latin typeface="Calibri Light"/>
                <a:cs typeface="Calibri Light"/>
              </a:rPr>
              <a:t>May</a:t>
            </a:r>
            <a:r>
              <a:rPr dirty="0" sz="2400" spc="-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5" name="object 15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973"/>
            <a:ext cx="12192000" cy="6285230"/>
          </a:xfrm>
          <a:custGeom>
            <a:avLst/>
            <a:gdLst/>
            <a:ahLst/>
            <a:cxnLst/>
            <a:rect l="l" t="t" r="r" b="b"/>
            <a:pathLst>
              <a:path w="12192000" h="6285230">
                <a:moveTo>
                  <a:pt x="0" y="6285083"/>
                </a:moveTo>
                <a:lnTo>
                  <a:pt x="12191999" y="6285083"/>
                </a:lnTo>
                <a:lnTo>
                  <a:pt x="12191999" y="0"/>
                </a:lnTo>
                <a:lnTo>
                  <a:pt x="0" y="0"/>
                </a:lnTo>
                <a:lnTo>
                  <a:pt x="0" y="6285083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0" y="6839057"/>
                </a:moveTo>
                <a:lnTo>
                  <a:pt x="12191999" y="6839057"/>
                </a:lnTo>
                <a:lnTo>
                  <a:pt x="12191999" y="0"/>
                </a:lnTo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4158" y="548111"/>
            <a:ext cx="8387715" cy="6290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11904" y="527518"/>
            <a:ext cx="8380095" cy="6285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2452166" y="0"/>
                </a:moveTo>
                <a:lnTo>
                  <a:pt x="272453" y="0"/>
                </a:lnTo>
                <a:lnTo>
                  <a:pt x="223479" y="4391"/>
                </a:lnTo>
                <a:lnTo>
                  <a:pt x="177386" y="17052"/>
                </a:lnTo>
                <a:lnTo>
                  <a:pt x="134941" y="37211"/>
                </a:lnTo>
                <a:lnTo>
                  <a:pt x="96915" y="64095"/>
                </a:lnTo>
                <a:lnTo>
                  <a:pt x="64078" y="96935"/>
                </a:lnTo>
                <a:lnTo>
                  <a:pt x="37198" y="134958"/>
                </a:lnTo>
                <a:lnTo>
                  <a:pt x="17045" y="177393"/>
                </a:lnTo>
                <a:lnTo>
                  <a:pt x="4389" y="223469"/>
                </a:lnTo>
                <a:lnTo>
                  <a:pt x="0" y="272414"/>
                </a:lnTo>
                <a:lnTo>
                  <a:pt x="0" y="4663998"/>
                </a:lnTo>
                <a:lnTo>
                  <a:pt x="4389" y="4712972"/>
                </a:lnTo>
                <a:lnTo>
                  <a:pt x="17045" y="4759065"/>
                </a:lnTo>
                <a:lnTo>
                  <a:pt x="37198" y="4801510"/>
                </a:lnTo>
                <a:lnTo>
                  <a:pt x="64078" y="4839536"/>
                </a:lnTo>
                <a:lnTo>
                  <a:pt x="96915" y="4872373"/>
                </a:lnTo>
                <a:lnTo>
                  <a:pt x="134941" y="4899253"/>
                </a:lnTo>
                <a:lnTo>
                  <a:pt x="177386" y="4919406"/>
                </a:lnTo>
                <a:lnTo>
                  <a:pt x="223479" y="4932062"/>
                </a:lnTo>
                <a:lnTo>
                  <a:pt x="272453" y="4936451"/>
                </a:lnTo>
                <a:lnTo>
                  <a:pt x="2452166" y="4936451"/>
                </a:lnTo>
                <a:lnTo>
                  <a:pt x="2501145" y="4932062"/>
                </a:lnTo>
                <a:lnTo>
                  <a:pt x="2547239" y="4919406"/>
                </a:lnTo>
                <a:lnTo>
                  <a:pt x="2589679" y="4899253"/>
                </a:lnTo>
                <a:lnTo>
                  <a:pt x="2627698" y="4872373"/>
                </a:lnTo>
                <a:lnTo>
                  <a:pt x="2660527" y="4839536"/>
                </a:lnTo>
                <a:lnTo>
                  <a:pt x="2687399" y="4801510"/>
                </a:lnTo>
                <a:lnTo>
                  <a:pt x="2707543" y="4759065"/>
                </a:lnTo>
                <a:lnTo>
                  <a:pt x="2720194" y="4712972"/>
                </a:lnTo>
                <a:lnTo>
                  <a:pt x="2724581" y="4663998"/>
                </a:lnTo>
                <a:lnTo>
                  <a:pt x="2724581" y="272414"/>
                </a:lnTo>
                <a:lnTo>
                  <a:pt x="2720194" y="223469"/>
                </a:lnTo>
                <a:lnTo>
                  <a:pt x="2707543" y="177393"/>
                </a:lnTo>
                <a:lnTo>
                  <a:pt x="2687399" y="134958"/>
                </a:lnTo>
                <a:lnTo>
                  <a:pt x="2660527" y="96935"/>
                </a:lnTo>
                <a:lnTo>
                  <a:pt x="2627698" y="64095"/>
                </a:lnTo>
                <a:lnTo>
                  <a:pt x="2589679" y="37211"/>
                </a:lnTo>
                <a:lnTo>
                  <a:pt x="2547239" y="17052"/>
                </a:lnTo>
                <a:lnTo>
                  <a:pt x="2501145" y="4391"/>
                </a:lnTo>
                <a:lnTo>
                  <a:pt x="2452166" y="0"/>
                </a:lnTo>
                <a:close/>
              </a:path>
            </a:pathLst>
          </a:custGeom>
          <a:solidFill>
            <a:srgbClr val="3A38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5097" y="1383411"/>
            <a:ext cx="2724785" cy="4936490"/>
          </a:xfrm>
          <a:custGeom>
            <a:avLst/>
            <a:gdLst/>
            <a:ahLst/>
            <a:cxnLst/>
            <a:rect l="l" t="t" r="r" b="b"/>
            <a:pathLst>
              <a:path w="2724785" h="4936490">
                <a:moveTo>
                  <a:pt x="0" y="272414"/>
                </a:moveTo>
                <a:lnTo>
                  <a:pt x="4389" y="223469"/>
                </a:lnTo>
                <a:lnTo>
                  <a:pt x="17045" y="177393"/>
                </a:lnTo>
                <a:lnTo>
                  <a:pt x="37198" y="134958"/>
                </a:lnTo>
                <a:lnTo>
                  <a:pt x="64078" y="96935"/>
                </a:lnTo>
                <a:lnTo>
                  <a:pt x="96915" y="64095"/>
                </a:lnTo>
                <a:lnTo>
                  <a:pt x="134941" y="37211"/>
                </a:lnTo>
                <a:lnTo>
                  <a:pt x="177386" y="17052"/>
                </a:lnTo>
                <a:lnTo>
                  <a:pt x="223479" y="4391"/>
                </a:lnTo>
                <a:lnTo>
                  <a:pt x="272453" y="0"/>
                </a:lnTo>
                <a:lnTo>
                  <a:pt x="2452166" y="0"/>
                </a:lnTo>
                <a:lnTo>
                  <a:pt x="2501145" y="4391"/>
                </a:lnTo>
                <a:lnTo>
                  <a:pt x="2547239" y="17052"/>
                </a:lnTo>
                <a:lnTo>
                  <a:pt x="2589679" y="37211"/>
                </a:lnTo>
                <a:lnTo>
                  <a:pt x="2627698" y="64095"/>
                </a:lnTo>
                <a:lnTo>
                  <a:pt x="2660527" y="96935"/>
                </a:lnTo>
                <a:lnTo>
                  <a:pt x="2687399" y="134958"/>
                </a:lnTo>
                <a:lnTo>
                  <a:pt x="2707543" y="177393"/>
                </a:lnTo>
                <a:lnTo>
                  <a:pt x="2720194" y="223469"/>
                </a:lnTo>
                <a:lnTo>
                  <a:pt x="2724581" y="272414"/>
                </a:lnTo>
                <a:lnTo>
                  <a:pt x="2724581" y="4663998"/>
                </a:lnTo>
                <a:lnTo>
                  <a:pt x="2720194" y="4712972"/>
                </a:lnTo>
                <a:lnTo>
                  <a:pt x="2707543" y="4759065"/>
                </a:lnTo>
                <a:lnTo>
                  <a:pt x="2687399" y="4801510"/>
                </a:lnTo>
                <a:lnTo>
                  <a:pt x="2660527" y="4839536"/>
                </a:lnTo>
                <a:lnTo>
                  <a:pt x="2627698" y="4872373"/>
                </a:lnTo>
                <a:lnTo>
                  <a:pt x="2589679" y="4899253"/>
                </a:lnTo>
                <a:lnTo>
                  <a:pt x="2547239" y="4919406"/>
                </a:lnTo>
                <a:lnTo>
                  <a:pt x="2501145" y="4932062"/>
                </a:lnTo>
                <a:lnTo>
                  <a:pt x="2452166" y="4936451"/>
                </a:lnTo>
                <a:lnTo>
                  <a:pt x="272453" y="4936451"/>
                </a:lnTo>
                <a:lnTo>
                  <a:pt x="223479" y="4932062"/>
                </a:lnTo>
                <a:lnTo>
                  <a:pt x="177386" y="4919406"/>
                </a:lnTo>
                <a:lnTo>
                  <a:pt x="134941" y="4899253"/>
                </a:lnTo>
                <a:lnTo>
                  <a:pt x="96915" y="4872373"/>
                </a:lnTo>
                <a:lnTo>
                  <a:pt x="64078" y="4839536"/>
                </a:lnTo>
                <a:lnTo>
                  <a:pt x="37198" y="4801510"/>
                </a:lnTo>
                <a:lnTo>
                  <a:pt x="17045" y="4759065"/>
                </a:lnTo>
                <a:lnTo>
                  <a:pt x="4389" y="4712972"/>
                </a:lnTo>
                <a:lnTo>
                  <a:pt x="0" y="4663998"/>
                </a:lnTo>
                <a:lnTo>
                  <a:pt x="0" y="272414"/>
                </a:lnTo>
                <a:close/>
              </a:path>
            </a:pathLst>
          </a:custGeom>
          <a:ln w="12699">
            <a:solidFill>
              <a:srgbClr val="4453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95706" y="3465067"/>
            <a:ext cx="2326005" cy="119126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 marL="12065" marR="5080">
              <a:lnSpc>
                <a:spcPts val="2640"/>
              </a:lnSpc>
              <a:spcBef>
                <a:spcPts val="38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Alderete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MS</a:t>
            </a:r>
            <a:r>
              <a:rPr dirty="0" sz="24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Bond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Signage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Unveiling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April 14,</a:t>
            </a:r>
            <a:r>
              <a:rPr dirty="0" sz="2400" spc="-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400" spc="-5" b="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9662" y="1869004"/>
            <a:ext cx="327025" cy="327660"/>
          </a:xfrm>
          <a:custGeom>
            <a:avLst/>
            <a:gdLst/>
            <a:ahLst/>
            <a:cxnLst/>
            <a:rect l="l" t="t" r="r" b="b"/>
            <a:pathLst>
              <a:path w="327025" h="327660">
                <a:moveTo>
                  <a:pt x="163466" y="0"/>
                </a:moveTo>
                <a:lnTo>
                  <a:pt x="120011" y="5842"/>
                </a:lnTo>
                <a:lnTo>
                  <a:pt x="80963" y="22330"/>
                </a:lnTo>
                <a:lnTo>
                  <a:pt x="47879" y="47905"/>
                </a:lnTo>
                <a:lnTo>
                  <a:pt x="22318" y="81007"/>
                </a:lnTo>
                <a:lnTo>
                  <a:pt x="5839" y="120077"/>
                </a:lnTo>
                <a:lnTo>
                  <a:pt x="0" y="163556"/>
                </a:lnTo>
                <a:lnTo>
                  <a:pt x="5839" y="207035"/>
                </a:lnTo>
                <a:lnTo>
                  <a:pt x="22318" y="246105"/>
                </a:lnTo>
                <a:lnTo>
                  <a:pt x="47879" y="279207"/>
                </a:lnTo>
                <a:lnTo>
                  <a:pt x="80963" y="304782"/>
                </a:lnTo>
                <a:lnTo>
                  <a:pt x="120011" y="321270"/>
                </a:lnTo>
                <a:lnTo>
                  <a:pt x="163466" y="327113"/>
                </a:lnTo>
                <a:lnTo>
                  <a:pt x="206921" y="321270"/>
                </a:lnTo>
                <a:lnTo>
                  <a:pt x="245969" y="304782"/>
                </a:lnTo>
                <a:lnTo>
                  <a:pt x="279053" y="279207"/>
                </a:lnTo>
                <a:lnTo>
                  <a:pt x="304614" y="246105"/>
                </a:lnTo>
                <a:lnTo>
                  <a:pt x="321093" y="207035"/>
                </a:lnTo>
                <a:lnTo>
                  <a:pt x="326933" y="163556"/>
                </a:lnTo>
                <a:lnTo>
                  <a:pt x="321093" y="120077"/>
                </a:lnTo>
                <a:lnTo>
                  <a:pt x="304614" y="81007"/>
                </a:lnTo>
                <a:lnTo>
                  <a:pt x="279053" y="47905"/>
                </a:lnTo>
                <a:lnTo>
                  <a:pt x="245969" y="22330"/>
                </a:lnTo>
                <a:lnTo>
                  <a:pt x="206921" y="5842"/>
                </a:lnTo>
                <a:lnTo>
                  <a:pt x="163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10480" y="1893853"/>
            <a:ext cx="913130" cy="902969"/>
          </a:xfrm>
          <a:custGeom>
            <a:avLst/>
            <a:gdLst/>
            <a:ahLst/>
            <a:cxnLst/>
            <a:rect l="l" t="t" r="r" b="b"/>
            <a:pathLst>
              <a:path w="913130" h="902969">
                <a:moveTo>
                  <a:pt x="152780" y="347649"/>
                </a:moveTo>
                <a:lnTo>
                  <a:pt x="109784" y="356430"/>
                </a:lnTo>
                <a:lnTo>
                  <a:pt x="65680" y="379847"/>
                </a:lnTo>
                <a:lnTo>
                  <a:pt x="31340" y="414616"/>
                </a:lnTo>
                <a:lnTo>
                  <a:pt x="8775" y="457972"/>
                </a:lnTo>
                <a:lnTo>
                  <a:pt x="0" y="507152"/>
                </a:lnTo>
                <a:lnTo>
                  <a:pt x="0" y="902743"/>
                </a:lnTo>
                <a:lnTo>
                  <a:pt x="326387" y="902743"/>
                </a:lnTo>
                <a:lnTo>
                  <a:pt x="326387" y="593636"/>
                </a:lnTo>
                <a:lnTo>
                  <a:pt x="408189" y="593636"/>
                </a:lnTo>
                <a:lnTo>
                  <a:pt x="446052" y="582232"/>
                </a:lnTo>
                <a:lnTo>
                  <a:pt x="572882" y="457226"/>
                </a:lnTo>
                <a:lnTo>
                  <a:pt x="318071" y="457226"/>
                </a:lnTo>
                <a:lnTo>
                  <a:pt x="298256" y="418049"/>
                </a:lnTo>
                <a:lnTo>
                  <a:pt x="269835" y="386543"/>
                </a:lnTo>
                <a:lnTo>
                  <a:pt x="234791" y="363666"/>
                </a:lnTo>
                <a:lnTo>
                  <a:pt x="195111" y="350382"/>
                </a:lnTo>
                <a:lnTo>
                  <a:pt x="152780" y="347649"/>
                </a:lnTo>
                <a:close/>
              </a:path>
              <a:path w="913130" h="902969">
                <a:moveTo>
                  <a:pt x="905689" y="0"/>
                </a:moveTo>
                <a:lnTo>
                  <a:pt x="896441" y="227"/>
                </a:lnTo>
                <a:lnTo>
                  <a:pt x="895317" y="375"/>
                </a:lnTo>
                <a:lnTo>
                  <a:pt x="435456" y="115244"/>
                </a:lnTo>
                <a:lnTo>
                  <a:pt x="435456" y="246471"/>
                </a:lnTo>
                <a:lnTo>
                  <a:pt x="526119" y="269252"/>
                </a:lnTo>
                <a:lnTo>
                  <a:pt x="535526" y="309493"/>
                </a:lnTo>
                <a:lnTo>
                  <a:pt x="379422" y="457226"/>
                </a:lnTo>
                <a:lnTo>
                  <a:pt x="572882" y="457226"/>
                </a:lnTo>
                <a:lnTo>
                  <a:pt x="608739" y="421350"/>
                </a:lnTo>
                <a:lnTo>
                  <a:pt x="619306" y="407417"/>
                </a:lnTo>
                <a:lnTo>
                  <a:pt x="625909" y="391518"/>
                </a:lnTo>
                <a:lnTo>
                  <a:pt x="628323" y="374473"/>
                </a:lnTo>
                <a:lnTo>
                  <a:pt x="626326" y="357100"/>
                </a:lnTo>
                <a:lnTo>
                  <a:pt x="691138" y="357100"/>
                </a:lnTo>
                <a:lnTo>
                  <a:pt x="708270" y="337048"/>
                </a:lnTo>
                <a:lnTo>
                  <a:pt x="670362" y="337048"/>
                </a:lnTo>
                <a:lnTo>
                  <a:pt x="603694" y="320815"/>
                </a:lnTo>
                <a:lnTo>
                  <a:pt x="595120" y="314731"/>
                </a:lnTo>
                <a:lnTo>
                  <a:pt x="585758" y="310085"/>
                </a:lnTo>
                <a:lnTo>
                  <a:pt x="575786" y="306951"/>
                </a:lnTo>
                <a:lnTo>
                  <a:pt x="565384" y="305401"/>
                </a:lnTo>
                <a:lnTo>
                  <a:pt x="558976" y="276618"/>
                </a:lnTo>
                <a:lnTo>
                  <a:pt x="912631" y="276618"/>
                </a:lnTo>
                <a:lnTo>
                  <a:pt x="912631" y="14573"/>
                </a:lnTo>
                <a:lnTo>
                  <a:pt x="912438" y="6434"/>
                </a:lnTo>
                <a:lnTo>
                  <a:pt x="905689" y="0"/>
                </a:lnTo>
                <a:close/>
              </a:path>
              <a:path w="913130" h="902969">
                <a:moveTo>
                  <a:pt x="691138" y="357100"/>
                </a:moveTo>
                <a:lnTo>
                  <a:pt x="626326" y="357100"/>
                </a:lnTo>
                <a:lnTo>
                  <a:pt x="667227" y="367195"/>
                </a:lnTo>
                <a:lnTo>
                  <a:pt x="672817" y="367195"/>
                </a:lnTo>
                <a:lnTo>
                  <a:pt x="679077" y="367149"/>
                </a:lnTo>
                <a:lnTo>
                  <a:pt x="685007" y="364353"/>
                </a:lnTo>
                <a:lnTo>
                  <a:pt x="689040" y="359556"/>
                </a:lnTo>
                <a:lnTo>
                  <a:pt x="691138" y="357100"/>
                </a:lnTo>
                <a:close/>
              </a:path>
              <a:path w="913130" h="902969">
                <a:moveTo>
                  <a:pt x="912631" y="317268"/>
                </a:moveTo>
                <a:lnTo>
                  <a:pt x="725169" y="317268"/>
                </a:lnTo>
                <a:lnTo>
                  <a:pt x="894089" y="359556"/>
                </a:lnTo>
                <a:lnTo>
                  <a:pt x="902872" y="360931"/>
                </a:lnTo>
                <a:lnTo>
                  <a:pt x="911097" y="354929"/>
                </a:lnTo>
                <a:lnTo>
                  <a:pt x="912552" y="345710"/>
                </a:lnTo>
                <a:lnTo>
                  <a:pt x="912631" y="317268"/>
                </a:lnTo>
                <a:close/>
              </a:path>
              <a:path w="913130" h="902969">
                <a:moveTo>
                  <a:pt x="912631" y="276618"/>
                </a:moveTo>
                <a:lnTo>
                  <a:pt x="558976" y="276618"/>
                </a:lnTo>
                <a:lnTo>
                  <a:pt x="693676" y="309629"/>
                </a:lnTo>
                <a:lnTo>
                  <a:pt x="670362" y="337048"/>
                </a:lnTo>
                <a:lnTo>
                  <a:pt x="708270" y="337048"/>
                </a:lnTo>
                <a:lnTo>
                  <a:pt x="725169" y="317268"/>
                </a:lnTo>
                <a:lnTo>
                  <a:pt x="912631" y="317268"/>
                </a:lnTo>
                <a:lnTo>
                  <a:pt x="912631" y="276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8860" y="2009371"/>
            <a:ext cx="40005" cy="121920"/>
          </a:xfrm>
          <a:custGeom>
            <a:avLst/>
            <a:gdLst/>
            <a:ahLst/>
            <a:cxnLst/>
            <a:rect l="l" t="t" r="r" b="b"/>
            <a:pathLst>
              <a:path w="40005" h="121919">
                <a:moveTo>
                  <a:pt x="19905" y="0"/>
                </a:moveTo>
                <a:lnTo>
                  <a:pt x="12155" y="1564"/>
                </a:lnTo>
                <a:lnTo>
                  <a:pt x="5828" y="5831"/>
                </a:lnTo>
                <a:lnTo>
                  <a:pt x="1563" y="12161"/>
                </a:lnTo>
                <a:lnTo>
                  <a:pt x="0" y="19915"/>
                </a:lnTo>
                <a:lnTo>
                  <a:pt x="0" y="101762"/>
                </a:lnTo>
                <a:lnTo>
                  <a:pt x="1563" y="109516"/>
                </a:lnTo>
                <a:lnTo>
                  <a:pt x="5828" y="115846"/>
                </a:lnTo>
                <a:lnTo>
                  <a:pt x="12155" y="120113"/>
                </a:lnTo>
                <a:lnTo>
                  <a:pt x="19905" y="121678"/>
                </a:lnTo>
                <a:lnTo>
                  <a:pt x="27654" y="120113"/>
                </a:lnTo>
                <a:lnTo>
                  <a:pt x="33981" y="115846"/>
                </a:lnTo>
                <a:lnTo>
                  <a:pt x="38246" y="109516"/>
                </a:lnTo>
                <a:lnTo>
                  <a:pt x="39810" y="101762"/>
                </a:lnTo>
                <a:lnTo>
                  <a:pt x="39810" y="19915"/>
                </a:lnTo>
                <a:lnTo>
                  <a:pt x="38246" y="12161"/>
                </a:lnTo>
                <a:lnTo>
                  <a:pt x="33981" y="5831"/>
                </a:lnTo>
                <a:lnTo>
                  <a:pt x="27654" y="1564"/>
                </a:lnTo>
                <a:lnTo>
                  <a:pt x="19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5502" y="1668272"/>
            <a:ext cx="1323975" cy="1323975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0" y="661924"/>
                </a:moveTo>
                <a:lnTo>
                  <a:pt x="1661" y="614644"/>
                </a:lnTo>
                <a:lnTo>
                  <a:pt x="6572" y="568263"/>
                </a:lnTo>
                <a:lnTo>
                  <a:pt x="14621" y="522893"/>
                </a:lnTo>
                <a:lnTo>
                  <a:pt x="25694" y="478644"/>
                </a:lnTo>
                <a:lnTo>
                  <a:pt x="39680" y="435630"/>
                </a:lnTo>
                <a:lnTo>
                  <a:pt x="56467" y="393962"/>
                </a:lnTo>
                <a:lnTo>
                  <a:pt x="75943" y="353752"/>
                </a:lnTo>
                <a:lnTo>
                  <a:pt x="97997" y="315111"/>
                </a:lnTo>
                <a:lnTo>
                  <a:pt x="122515" y="278153"/>
                </a:lnTo>
                <a:lnTo>
                  <a:pt x="149386" y="242988"/>
                </a:lnTo>
                <a:lnTo>
                  <a:pt x="178497" y="209729"/>
                </a:lnTo>
                <a:lnTo>
                  <a:pt x="209738" y="178488"/>
                </a:lnTo>
                <a:lnTo>
                  <a:pt x="242996" y="149376"/>
                </a:lnTo>
                <a:lnTo>
                  <a:pt x="278158" y="122505"/>
                </a:lnTo>
                <a:lnTo>
                  <a:pt x="315113" y="97988"/>
                </a:lnTo>
                <a:lnTo>
                  <a:pt x="353748" y="75936"/>
                </a:lnTo>
                <a:lnTo>
                  <a:pt x="393953" y="56461"/>
                </a:lnTo>
                <a:lnTo>
                  <a:pt x="435614" y="39675"/>
                </a:lnTo>
                <a:lnTo>
                  <a:pt x="478619" y="25690"/>
                </a:lnTo>
                <a:lnTo>
                  <a:pt x="522857" y="14618"/>
                </a:lnTo>
                <a:lnTo>
                  <a:pt x="568216" y="6571"/>
                </a:lnTo>
                <a:lnTo>
                  <a:pt x="614584" y="1661"/>
                </a:lnTo>
                <a:lnTo>
                  <a:pt x="661847" y="0"/>
                </a:lnTo>
                <a:lnTo>
                  <a:pt x="709127" y="1661"/>
                </a:lnTo>
                <a:lnTo>
                  <a:pt x="755508" y="6571"/>
                </a:lnTo>
                <a:lnTo>
                  <a:pt x="800878" y="14618"/>
                </a:lnTo>
                <a:lnTo>
                  <a:pt x="845127" y="25690"/>
                </a:lnTo>
                <a:lnTo>
                  <a:pt x="888141" y="39675"/>
                </a:lnTo>
                <a:lnTo>
                  <a:pt x="929809" y="56461"/>
                </a:lnTo>
                <a:lnTo>
                  <a:pt x="970019" y="75936"/>
                </a:lnTo>
                <a:lnTo>
                  <a:pt x="1008660" y="97988"/>
                </a:lnTo>
                <a:lnTo>
                  <a:pt x="1045618" y="122505"/>
                </a:lnTo>
                <a:lnTo>
                  <a:pt x="1080783" y="149376"/>
                </a:lnTo>
                <a:lnTo>
                  <a:pt x="1114042" y="178488"/>
                </a:lnTo>
                <a:lnTo>
                  <a:pt x="1145283" y="209729"/>
                </a:lnTo>
                <a:lnTo>
                  <a:pt x="1174395" y="242988"/>
                </a:lnTo>
                <a:lnTo>
                  <a:pt x="1201266" y="278153"/>
                </a:lnTo>
                <a:lnTo>
                  <a:pt x="1225783" y="315111"/>
                </a:lnTo>
                <a:lnTo>
                  <a:pt x="1247835" y="353752"/>
                </a:lnTo>
                <a:lnTo>
                  <a:pt x="1267310" y="393962"/>
                </a:lnTo>
                <a:lnTo>
                  <a:pt x="1284096" y="435630"/>
                </a:lnTo>
                <a:lnTo>
                  <a:pt x="1298080" y="478644"/>
                </a:lnTo>
                <a:lnTo>
                  <a:pt x="1309152" y="522893"/>
                </a:lnTo>
                <a:lnTo>
                  <a:pt x="1317199" y="568263"/>
                </a:lnTo>
                <a:lnTo>
                  <a:pt x="1322110" y="614644"/>
                </a:lnTo>
                <a:lnTo>
                  <a:pt x="1323771" y="661924"/>
                </a:lnTo>
                <a:lnTo>
                  <a:pt x="1322110" y="709188"/>
                </a:lnTo>
                <a:lnTo>
                  <a:pt x="1317199" y="755556"/>
                </a:lnTo>
                <a:lnTo>
                  <a:pt x="1309152" y="800917"/>
                </a:lnTo>
                <a:lnTo>
                  <a:pt x="1298080" y="845158"/>
                </a:lnTo>
                <a:lnTo>
                  <a:pt x="1284096" y="888166"/>
                </a:lnTo>
                <a:lnTo>
                  <a:pt x="1267310" y="929831"/>
                </a:lnTo>
                <a:lnTo>
                  <a:pt x="1247835" y="970039"/>
                </a:lnTo>
                <a:lnTo>
                  <a:pt x="1225783" y="1008679"/>
                </a:lnTo>
                <a:lnTo>
                  <a:pt x="1201266" y="1045639"/>
                </a:lnTo>
                <a:lnTo>
                  <a:pt x="1174395" y="1080806"/>
                </a:lnTo>
                <a:lnTo>
                  <a:pt x="1145283" y="1114068"/>
                </a:lnTo>
                <a:lnTo>
                  <a:pt x="1114042" y="1145314"/>
                </a:lnTo>
                <a:lnTo>
                  <a:pt x="1080783" y="1174431"/>
                </a:lnTo>
                <a:lnTo>
                  <a:pt x="1045618" y="1201306"/>
                </a:lnTo>
                <a:lnTo>
                  <a:pt x="1008660" y="1225829"/>
                </a:lnTo>
                <a:lnTo>
                  <a:pt x="970019" y="1247887"/>
                </a:lnTo>
                <a:lnTo>
                  <a:pt x="929809" y="1267367"/>
                </a:lnTo>
                <a:lnTo>
                  <a:pt x="888141" y="1284158"/>
                </a:lnTo>
                <a:lnTo>
                  <a:pt x="845127" y="1298147"/>
                </a:lnTo>
                <a:lnTo>
                  <a:pt x="800878" y="1309223"/>
                </a:lnTo>
                <a:lnTo>
                  <a:pt x="755508" y="1317273"/>
                </a:lnTo>
                <a:lnTo>
                  <a:pt x="709127" y="1322185"/>
                </a:lnTo>
                <a:lnTo>
                  <a:pt x="661847" y="1323848"/>
                </a:lnTo>
                <a:lnTo>
                  <a:pt x="614584" y="1322185"/>
                </a:lnTo>
                <a:lnTo>
                  <a:pt x="568216" y="1317273"/>
                </a:lnTo>
                <a:lnTo>
                  <a:pt x="522857" y="1309223"/>
                </a:lnTo>
                <a:lnTo>
                  <a:pt x="478619" y="1298147"/>
                </a:lnTo>
                <a:lnTo>
                  <a:pt x="435614" y="1284158"/>
                </a:lnTo>
                <a:lnTo>
                  <a:pt x="393953" y="1267367"/>
                </a:lnTo>
                <a:lnTo>
                  <a:pt x="353748" y="1247887"/>
                </a:lnTo>
                <a:lnTo>
                  <a:pt x="315113" y="1225829"/>
                </a:lnTo>
                <a:lnTo>
                  <a:pt x="278158" y="1201306"/>
                </a:lnTo>
                <a:lnTo>
                  <a:pt x="242996" y="1174431"/>
                </a:lnTo>
                <a:lnTo>
                  <a:pt x="209738" y="1145314"/>
                </a:lnTo>
                <a:lnTo>
                  <a:pt x="178497" y="1114068"/>
                </a:lnTo>
                <a:lnTo>
                  <a:pt x="149386" y="1080806"/>
                </a:lnTo>
                <a:lnTo>
                  <a:pt x="122515" y="1045639"/>
                </a:lnTo>
                <a:lnTo>
                  <a:pt x="97997" y="1008679"/>
                </a:lnTo>
                <a:lnTo>
                  <a:pt x="75943" y="970039"/>
                </a:lnTo>
                <a:lnTo>
                  <a:pt x="56467" y="929831"/>
                </a:lnTo>
                <a:lnTo>
                  <a:pt x="39680" y="888166"/>
                </a:lnTo>
                <a:lnTo>
                  <a:pt x="25694" y="845158"/>
                </a:lnTo>
                <a:lnTo>
                  <a:pt x="14621" y="800917"/>
                </a:lnTo>
                <a:lnTo>
                  <a:pt x="6572" y="755556"/>
                </a:lnTo>
                <a:lnTo>
                  <a:pt x="1661" y="709188"/>
                </a:lnTo>
                <a:lnTo>
                  <a:pt x="0" y="66192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5765" y="5410200"/>
            <a:ext cx="863600" cy="255270"/>
          </a:xfrm>
          <a:custGeom>
            <a:avLst/>
            <a:gdLst/>
            <a:ahLst/>
            <a:cxnLst/>
            <a:rect l="l" t="t" r="r" b="b"/>
            <a:pathLst>
              <a:path w="863600" h="255270">
                <a:moveTo>
                  <a:pt x="0" y="127508"/>
                </a:moveTo>
                <a:lnTo>
                  <a:pt x="127546" y="255015"/>
                </a:lnTo>
                <a:lnTo>
                  <a:pt x="127546" y="191262"/>
                </a:lnTo>
                <a:lnTo>
                  <a:pt x="735749" y="191262"/>
                </a:lnTo>
                <a:lnTo>
                  <a:pt x="735749" y="255015"/>
                </a:lnTo>
                <a:lnTo>
                  <a:pt x="863257" y="127508"/>
                </a:lnTo>
                <a:lnTo>
                  <a:pt x="735749" y="0"/>
                </a:lnTo>
                <a:lnTo>
                  <a:pt x="735749" y="63753"/>
                </a:lnTo>
                <a:lnTo>
                  <a:pt x="127546" y="63753"/>
                </a:lnTo>
                <a:lnTo>
                  <a:pt x="127546" y="0"/>
                </a:lnTo>
                <a:lnTo>
                  <a:pt x="0" y="127508"/>
                </a:lnTo>
                <a:close/>
              </a:path>
            </a:pathLst>
          </a:custGeom>
          <a:ln w="12700">
            <a:solidFill>
              <a:srgbClr val="3A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0"/>
            <a:ext cx="12192000" cy="554355"/>
          </a:xfrm>
          <a:custGeom>
            <a:avLst/>
            <a:gdLst/>
            <a:ahLst/>
            <a:cxnLst/>
            <a:rect l="l" t="t" r="r" b="b"/>
            <a:pathLst>
              <a:path w="12192000" h="554355">
                <a:moveTo>
                  <a:pt x="0" y="553999"/>
                </a:moveTo>
                <a:lnTo>
                  <a:pt x="12192000" y="553999"/>
                </a:lnTo>
                <a:lnTo>
                  <a:pt x="12192000" y="0"/>
                </a:lnTo>
                <a:lnTo>
                  <a:pt x="0" y="0"/>
                </a:lnTo>
                <a:lnTo>
                  <a:pt x="0" y="553999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084" y="65023"/>
            <a:ext cx="8716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0"/>
              <a:t>2024</a:t>
            </a:r>
            <a:r>
              <a:rPr dirty="0" spc="125"/>
              <a:t> </a:t>
            </a:r>
            <a:r>
              <a:rPr dirty="0" spc="375"/>
              <a:t>Bond</a:t>
            </a:r>
            <a:r>
              <a:rPr dirty="0" spc="150"/>
              <a:t> </a:t>
            </a:r>
            <a:r>
              <a:rPr dirty="0" spc="355"/>
              <a:t>Program</a:t>
            </a:r>
            <a:r>
              <a:rPr dirty="0" spc="145"/>
              <a:t> </a:t>
            </a:r>
            <a:r>
              <a:rPr dirty="0" spc="295"/>
              <a:t>Status</a:t>
            </a:r>
            <a:r>
              <a:rPr dirty="0" spc="145"/>
              <a:t> </a:t>
            </a:r>
            <a:r>
              <a:rPr dirty="0"/>
              <a:t>–</a:t>
            </a:r>
            <a:r>
              <a:rPr dirty="0" spc="135"/>
              <a:t> </a:t>
            </a:r>
            <a:r>
              <a:rPr dirty="0" spc="360"/>
              <a:t>Community</a:t>
            </a:r>
            <a:r>
              <a:rPr dirty="0" spc="150"/>
              <a:t> </a:t>
            </a:r>
            <a:r>
              <a:rPr dirty="0" spc="390"/>
              <a:t>Engagement</a:t>
            </a:r>
          </a:p>
        </p:txBody>
      </p:sp>
      <p:sp>
        <p:nvSpPr>
          <p:cNvPr id="16" name="object 16"/>
          <p:cNvSpPr/>
          <p:nvPr/>
        </p:nvSpPr>
        <p:spPr>
          <a:xfrm>
            <a:off x="158965" y="465327"/>
            <a:ext cx="4085590" cy="299085"/>
          </a:xfrm>
          <a:custGeom>
            <a:avLst/>
            <a:gdLst/>
            <a:ahLst/>
            <a:cxnLst/>
            <a:rect l="l" t="t" r="r" b="b"/>
            <a:pathLst>
              <a:path w="4085590" h="299084">
                <a:moveTo>
                  <a:pt x="4085247" y="0"/>
                </a:moveTo>
                <a:lnTo>
                  <a:pt x="74650" y="0"/>
                </a:lnTo>
                <a:lnTo>
                  <a:pt x="0" y="298576"/>
                </a:lnTo>
                <a:lnTo>
                  <a:pt x="4010698" y="298576"/>
                </a:lnTo>
                <a:lnTo>
                  <a:pt x="408524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63986" y="203796"/>
            <a:ext cx="1469008" cy="249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882251" y="45415"/>
            <a:ext cx="440486" cy="4404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414000" y="135509"/>
            <a:ext cx="0" cy="294005"/>
          </a:xfrm>
          <a:custGeom>
            <a:avLst/>
            <a:gdLst/>
            <a:ahLst/>
            <a:cxnLst/>
            <a:rect l="l" t="t" r="r" b="b"/>
            <a:pathLst>
              <a:path w="0" h="294005">
                <a:moveTo>
                  <a:pt x="0" y="293497"/>
                </a:moveTo>
                <a:lnTo>
                  <a:pt x="0" y="0"/>
                </a:lnTo>
              </a:path>
            </a:pathLst>
          </a:custGeom>
          <a:ln w="190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Madeleine Sara</dc:creator>
  <dc:title>PowerPoint Presentation</dc:title>
  <dcterms:created xsi:type="dcterms:W3CDTF">2025-06-23T21:12:57Z</dcterms:created>
  <dcterms:modified xsi:type="dcterms:W3CDTF">2025-06-23T21:12:57Z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2025-06-23T00:00:00Z</vt:filetime>
  </property>
</Properties>
</file>